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handoutMasterIdLst>
    <p:handoutMasterId r:id="rId17"/>
  </p:handoutMasterIdLst>
  <p:sldIdLst>
    <p:sldId id="264" r:id="rId2"/>
    <p:sldId id="260" r:id="rId3"/>
    <p:sldId id="297" r:id="rId4"/>
    <p:sldId id="265" r:id="rId5"/>
    <p:sldId id="270" r:id="rId6"/>
    <p:sldId id="271" r:id="rId7"/>
    <p:sldId id="269" r:id="rId8"/>
    <p:sldId id="273" r:id="rId9"/>
    <p:sldId id="286" r:id="rId10"/>
    <p:sldId id="279" r:id="rId11"/>
    <p:sldId id="278" r:id="rId12"/>
    <p:sldId id="280" r:id="rId13"/>
    <p:sldId id="284" r:id="rId14"/>
    <p:sldId id="296" r:id="rId15"/>
  </p:sldIdLst>
  <p:sldSz cx="12192000" cy="6858000"/>
  <p:notesSz cx="9926638" cy="6797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1F72"/>
    <a:srgbClr val="9D6FDA"/>
    <a:srgbClr val="9D6F00"/>
    <a:srgbClr val="BCAB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45"/>
    <p:restoredTop sz="94660"/>
  </p:normalViewPr>
  <p:slideViewPr>
    <p:cSldViewPr snapToGrid="0" snapToObjects="1">
      <p:cViewPr varScale="1">
        <p:scale>
          <a:sx n="109" d="100"/>
          <a:sy n="109" d="100"/>
        </p:scale>
        <p:origin x="564" y="114"/>
      </p:cViewPr>
      <p:guideLst>
        <p:guide orient="horz" pos="2160"/>
        <p:guide pos="3840"/>
      </p:guideLst>
    </p:cSldViewPr>
  </p:slideViewPr>
  <p:notesTextViewPr>
    <p:cViewPr>
      <p:scale>
        <a:sx n="100" d="100"/>
        <a:sy n="100" d="100"/>
      </p:scale>
      <p:origin x="0" y="0"/>
    </p:cViewPr>
  </p:notesTextViewPr>
  <p:notesViewPr>
    <p:cSldViewPr snapToGrid="0" snapToObjects="1">
      <p:cViewPr varScale="1">
        <p:scale>
          <a:sx n="75" d="100"/>
          <a:sy n="75" d="100"/>
        </p:scale>
        <p:origin x="169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1543" cy="34106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622799" y="1"/>
            <a:ext cx="4301543" cy="341064"/>
          </a:xfrm>
          <a:prstGeom prst="rect">
            <a:avLst/>
          </a:prstGeom>
        </p:spPr>
        <p:txBody>
          <a:bodyPr vert="horz" lIns="91440" tIns="45720" rIns="91440" bIns="45720" rtlCol="0"/>
          <a:lstStyle>
            <a:lvl1pPr algn="r">
              <a:defRPr sz="1200"/>
            </a:lvl1pPr>
          </a:lstStyle>
          <a:p>
            <a:fld id="{AE42FB2E-778F-4908-AEE8-EE769C161607}" type="datetimeFigureOut">
              <a:rPr lang="en-US" smtClean="0"/>
              <a:t>3/16/2025</a:t>
            </a:fld>
            <a:endParaRPr lang="en-US" dirty="0"/>
          </a:p>
        </p:txBody>
      </p:sp>
      <p:sp>
        <p:nvSpPr>
          <p:cNvPr id="4" name="Footer Placeholder 3"/>
          <p:cNvSpPr>
            <a:spLocks noGrp="1"/>
          </p:cNvSpPr>
          <p:nvPr>
            <p:ph type="ftr" sz="quarter" idx="2"/>
          </p:nvPr>
        </p:nvSpPr>
        <p:spPr>
          <a:xfrm>
            <a:off x="1" y="6456613"/>
            <a:ext cx="4301543" cy="34106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622799" y="6456613"/>
            <a:ext cx="4301543" cy="341063"/>
          </a:xfrm>
          <a:prstGeom prst="rect">
            <a:avLst/>
          </a:prstGeom>
        </p:spPr>
        <p:txBody>
          <a:bodyPr vert="horz" lIns="91440" tIns="45720" rIns="91440" bIns="45720" rtlCol="0" anchor="b"/>
          <a:lstStyle>
            <a:lvl1pPr algn="r">
              <a:defRPr sz="1200"/>
            </a:lvl1pPr>
          </a:lstStyle>
          <a:p>
            <a:fld id="{B3FA5467-5DE1-430C-B3E6-0D2F50DF977D}" type="slidenum">
              <a:rPr lang="en-US" smtClean="0"/>
              <a:t>‹#›</a:t>
            </a:fld>
            <a:endParaRPr lang="en-US" dirty="0"/>
          </a:p>
        </p:txBody>
      </p:sp>
    </p:spTree>
    <p:extLst>
      <p:ext uri="{BB962C8B-B14F-4D97-AF65-F5344CB8AC3E}">
        <p14:creationId xmlns:p14="http://schemas.microsoft.com/office/powerpoint/2010/main" val="28936486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01543" cy="34106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622799" y="1"/>
            <a:ext cx="4301543" cy="341064"/>
          </a:xfrm>
          <a:prstGeom prst="rect">
            <a:avLst/>
          </a:prstGeom>
        </p:spPr>
        <p:txBody>
          <a:bodyPr vert="horz" lIns="91440" tIns="45720" rIns="91440" bIns="45720" rtlCol="0"/>
          <a:lstStyle>
            <a:lvl1pPr algn="r">
              <a:defRPr sz="1200"/>
            </a:lvl1pPr>
          </a:lstStyle>
          <a:p>
            <a:fld id="{C8952F9F-3515-4586-8863-51179473BD12}" type="datetimeFigureOut">
              <a:rPr lang="en-US" smtClean="0"/>
              <a:t>3/16/2025</a:t>
            </a:fld>
            <a:endParaRPr lang="en-US" dirty="0"/>
          </a:p>
        </p:txBody>
      </p:sp>
      <p:sp>
        <p:nvSpPr>
          <p:cNvPr id="4" name="Slide Image Placeholder 3"/>
          <p:cNvSpPr>
            <a:spLocks noGrp="1" noRot="1" noChangeAspect="1"/>
          </p:cNvSpPr>
          <p:nvPr>
            <p:ph type="sldImg" idx="2"/>
          </p:nvPr>
        </p:nvSpPr>
        <p:spPr>
          <a:xfrm>
            <a:off x="498475" y="554038"/>
            <a:ext cx="4652963" cy="26177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5622798" y="553885"/>
            <a:ext cx="4097035" cy="571508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6456613"/>
            <a:ext cx="4301543" cy="34106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622799" y="6456613"/>
            <a:ext cx="4301543" cy="341063"/>
          </a:xfrm>
          <a:prstGeom prst="rect">
            <a:avLst/>
          </a:prstGeom>
        </p:spPr>
        <p:txBody>
          <a:bodyPr vert="horz" lIns="91440" tIns="45720" rIns="91440" bIns="45720" rtlCol="0" anchor="b"/>
          <a:lstStyle>
            <a:lvl1pPr algn="r">
              <a:defRPr sz="1200"/>
            </a:lvl1pPr>
          </a:lstStyle>
          <a:p>
            <a:fld id="{DB0C1476-CB33-40A2-B2CB-27EB4CCD57F9}" type="slidenum">
              <a:rPr lang="en-US" smtClean="0"/>
              <a:t>‹#›</a:t>
            </a:fld>
            <a:endParaRPr lang="en-US" dirty="0"/>
          </a:p>
        </p:txBody>
      </p:sp>
    </p:spTree>
    <p:extLst>
      <p:ext uri="{BB962C8B-B14F-4D97-AF65-F5344CB8AC3E}">
        <p14:creationId xmlns:p14="http://schemas.microsoft.com/office/powerpoint/2010/main" val="4006368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KEY MESSAGES:</a:t>
            </a:r>
          </a:p>
          <a:p>
            <a:r>
              <a:rPr lang="en-GB" dirty="0"/>
              <a:t>The Church is called to share the good news of God’s salvation through Jesus Christ. The life of our communities and institutions is integral to how we address this task. The good news speaks of welcome for all, including those who are most vulnerable, into a community where the value and dignity of every human being is affirmed and those in positions of responsibility and authority are truly trustworthy. Being faithful to our call to share the gospel therefore compels us to take with the utmost seriousness the challenge of preventing abuse from happening and responding well where it has.</a:t>
            </a:r>
            <a:endParaRPr lang="en-GB" dirty="0">
              <a:effectLst/>
            </a:endParaRPr>
          </a:p>
          <a:p>
            <a:br>
              <a:rPr lang="en-GB" dirty="0"/>
            </a:br>
            <a:r>
              <a:rPr lang="en-GB" dirty="0"/>
              <a:t>These passages help to demonstrate why safeguarding is integral to our mission as the Church. </a:t>
            </a:r>
          </a:p>
          <a:p>
            <a:endParaRPr lang="en-GB" dirty="0"/>
          </a:p>
          <a:p>
            <a:r>
              <a:rPr lang="en-GB" dirty="0"/>
              <a:t>The Faith and Order Commission have published 'The Gospel, Sexual Abuse and the Church', a useful resource in helping us to identify the theological grounding of safeguarding. This is available as Handout 1</a:t>
            </a:r>
            <a:endParaRPr lang="en-GB" dirty="0">
              <a:effectLst/>
            </a:endParaRPr>
          </a:p>
          <a:p>
            <a:endParaRPr lang="en-US" dirty="0"/>
          </a:p>
        </p:txBody>
      </p:sp>
      <p:sp>
        <p:nvSpPr>
          <p:cNvPr id="4" name="Slide Number Placeholder 3"/>
          <p:cNvSpPr>
            <a:spLocks noGrp="1"/>
          </p:cNvSpPr>
          <p:nvPr>
            <p:ph type="sldNum" sz="quarter" idx="10"/>
          </p:nvPr>
        </p:nvSpPr>
        <p:spPr/>
        <p:txBody>
          <a:bodyPr/>
          <a:lstStyle/>
          <a:p>
            <a:fld id="{DB0C1476-CB33-40A2-B2CB-27EB4CCD57F9}" type="slidenum">
              <a:rPr lang="en-US" smtClean="0"/>
              <a:t>1</a:t>
            </a:fld>
            <a:endParaRPr lang="en-US" dirty="0"/>
          </a:p>
        </p:txBody>
      </p:sp>
    </p:spTree>
    <p:extLst>
      <p:ext uri="{BB962C8B-B14F-4D97-AF65-F5344CB8AC3E}">
        <p14:creationId xmlns:p14="http://schemas.microsoft.com/office/powerpoint/2010/main" val="41143076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KEY MESSAGES:</a:t>
            </a:r>
          </a:p>
          <a:p>
            <a:r>
              <a:rPr lang="en-GB" dirty="0"/>
              <a:t>It is YOUR responsibility to ensure that an incident or concern is reported to a designated person.</a:t>
            </a:r>
          </a:p>
          <a:p>
            <a:endParaRPr lang="en-GB" dirty="0"/>
          </a:p>
          <a:p>
            <a:r>
              <a:rPr lang="en-GB" dirty="0">
                <a:effectLst/>
              </a:rPr>
              <a:t>If you are concerned that someone might be being harmed, get advice from:</a:t>
            </a:r>
          </a:p>
          <a:p>
            <a:pPr marL="171450" indent="-171450">
              <a:buFont typeface="Arial" panose="020B0604020202020204" pitchFamily="34" charset="0"/>
              <a:buChar char="•"/>
            </a:pPr>
            <a:r>
              <a:rPr lang="en-GB" dirty="0">
                <a:effectLst/>
              </a:rPr>
              <a:t>Your designated Parish Safeguarding Officer</a:t>
            </a:r>
          </a:p>
          <a:p>
            <a:pPr marL="171450" indent="-171450">
              <a:buFont typeface="Arial" panose="020B0604020202020204" pitchFamily="34" charset="0"/>
              <a:buChar char="•"/>
            </a:pPr>
            <a:r>
              <a:rPr lang="en-GB" dirty="0">
                <a:effectLst/>
              </a:rPr>
              <a:t>Your Vicar (unless it is the vicar being accused)</a:t>
            </a:r>
          </a:p>
          <a:p>
            <a:pPr marL="171450" indent="-171450">
              <a:buFont typeface="Arial" panose="020B0604020202020204" pitchFamily="34" charset="0"/>
              <a:buChar char="•"/>
            </a:pPr>
            <a:r>
              <a:rPr lang="en-GB" dirty="0">
                <a:effectLst/>
              </a:rPr>
              <a:t>The Diocesan Safeguarding Adviser</a:t>
            </a:r>
          </a:p>
          <a:p>
            <a:endParaRPr lang="en-GB" dirty="0">
              <a:effectLst/>
            </a:endParaRPr>
          </a:p>
          <a:p>
            <a:r>
              <a:rPr lang="en-GB" dirty="0">
                <a:effectLst/>
              </a:rPr>
              <a:t>and agree the next steps.</a:t>
            </a:r>
          </a:p>
          <a:p>
            <a:endParaRPr lang="en-GB" dirty="0">
              <a:effectLst/>
            </a:endParaRPr>
          </a:p>
          <a:p>
            <a:endParaRPr lang="en-GB" dirty="0"/>
          </a:p>
          <a:p>
            <a:r>
              <a:rPr lang="en-GB" dirty="0">
                <a:effectLst/>
              </a:rPr>
              <a:t>Remember:</a:t>
            </a:r>
          </a:p>
          <a:p>
            <a:pPr marL="171450" indent="-171450">
              <a:buFont typeface="Arial" panose="020B0604020202020204" pitchFamily="34" charset="0"/>
              <a:buChar char="•"/>
            </a:pPr>
            <a:r>
              <a:rPr lang="en-GB" dirty="0">
                <a:effectLst/>
              </a:rPr>
              <a:t>Never delay emergency action to protect someone from harm</a:t>
            </a:r>
          </a:p>
          <a:p>
            <a:pPr marL="171450" indent="-171450">
              <a:buFont typeface="Arial" panose="020B0604020202020204" pitchFamily="34" charset="0"/>
              <a:buChar char="•"/>
            </a:pPr>
            <a:r>
              <a:rPr lang="en-GB" dirty="0">
                <a:effectLst/>
              </a:rPr>
              <a:t>Always report any concerns</a:t>
            </a:r>
          </a:p>
          <a:p>
            <a:pPr marL="171450" indent="-171450">
              <a:buFont typeface="Arial" panose="020B0604020202020204" pitchFamily="34" charset="0"/>
              <a:buChar char="•"/>
            </a:pPr>
            <a:r>
              <a:rPr lang="en-GB" dirty="0">
                <a:effectLst/>
              </a:rPr>
              <a:t>Always record any decisions taken</a:t>
            </a:r>
          </a:p>
          <a:p>
            <a:endParaRPr lang="en-US" dirty="0"/>
          </a:p>
        </p:txBody>
      </p:sp>
      <p:sp>
        <p:nvSpPr>
          <p:cNvPr id="4" name="Slide Number Placeholder 3"/>
          <p:cNvSpPr>
            <a:spLocks noGrp="1"/>
          </p:cNvSpPr>
          <p:nvPr>
            <p:ph type="sldNum" sz="quarter" idx="10"/>
          </p:nvPr>
        </p:nvSpPr>
        <p:spPr/>
        <p:txBody>
          <a:bodyPr/>
          <a:lstStyle/>
          <a:p>
            <a:fld id="{DB0C1476-CB33-40A2-B2CB-27EB4CCD57F9}" type="slidenum">
              <a:rPr lang="en-US" smtClean="0"/>
              <a:t>10</a:t>
            </a:fld>
            <a:endParaRPr lang="en-US" dirty="0"/>
          </a:p>
        </p:txBody>
      </p:sp>
    </p:spTree>
    <p:extLst>
      <p:ext uri="{BB962C8B-B14F-4D97-AF65-F5344CB8AC3E}">
        <p14:creationId xmlns:p14="http://schemas.microsoft.com/office/powerpoint/2010/main" val="4387104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526289" y="113294"/>
            <a:ext cx="4290053" cy="3411426"/>
          </a:xfrm>
        </p:spPr>
        <p:txBody>
          <a:bodyPr/>
          <a:lstStyle/>
          <a:p>
            <a:r>
              <a:rPr lang="en-GB" dirty="0"/>
              <a:t>KEY MESSAGES:</a:t>
            </a:r>
          </a:p>
          <a:p>
            <a:r>
              <a:rPr lang="en-US" b="0" dirty="0">
                <a:solidFill>
                  <a:srgbClr val="262626"/>
                </a:solidFill>
              </a:rPr>
              <a:t>Receive:</a:t>
            </a:r>
          </a:p>
          <a:p>
            <a:pPr>
              <a:buChar char="•"/>
            </a:pPr>
            <a:r>
              <a:rPr lang="en-US" b="0" dirty="0">
                <a:solidFill>
                  <a:srgbClr val="262626"/>
                </a:solidFill>
              </a:rPr>
              <a:t> Listen to what is being said without displaying shock or disbelief</a:t>
            </a:r>
          </a:p>
          <a:p>
            <a:pPr>
              <a:buChar char="•"/>
            </a:pPr>
            <a:r>
              <a:rPr lang="en-US" b="0" dirty="0">
                <a:solidFill>
                  <a:srgbClr val="262626"/>
                </a:solidFill>
              </a:rPr>
              <a:t> Accept what is being said without judgement</a:t>
            </a:r>
          </a:p>
          <a:p>
            <a:pPr>
              <a:buChar char="•"/>
            </a:pPr>
            <a:r>
              <a:rPr lang="en-US" b="0" dirty="0">
                <a:solidFill>
                  <a:srgbClr val="262626"/>
                </a:solidFill>
              </a:rPr>
              <a:t> Take it seriously</a:t>
            </a:r>
          </a:p>
          <a:p>
            <a:endParaRPr lang="en-US" b="0" dirty="0">
              <a:solidFill>
                <a:srgbClr val="262626"/>
              </a:solidFill>
            </a:endParaRPr>
          </a:p>
          <a:p>
            <a:r>
              <a:rPr lang="en-US" b="0" dirty="0">
                <a:solidFill>
                  <a:srgbClr val="262626"/>
                </a:solidFill>
              </a:rPr>
              <a:t>Reassure:</a:t>
            </a:r>
          </a:p>
          <a:p>
            <a:pPr>
              <a:buChar char="•"/>
            </a:pPr>
            <a:r>
              <a:rPr lang="en-US" b="0" dirty="0">
                <a:solidFill>
                  <a:srgbClr val="262626"/>
                </a:solidFill>
              </a:rPr>
              <a:t> Reassure them, but only so far as is honest and reliable. Don’t make promises that you can’t be sure to keep, e.g. “I’ll stay with you” or “everything will be all right now”</a:t>
            </a:r>
          </a:p>
          <a:p>
            <a:pPr>
              <a:buChar char="•"/>
            </a:pPr>
            <a:r>
              <a:rPr lang="en-US" b="0" dirty="0">
                <a:solidFill>
                  <a:srgbClr val="262626"/>
                </a:solidFill>
              </a:rPr>
              <a:t> Don’t promise confidentiality – you have a duty to report your concerns.</a:t>
            </a:r>
          </a:p>
          <a:p>
            <a:pPr>
              <a:buChar char="•"/>
            </a:pPr>
            <a:r>
              <a:rPr lang="en-US" b="0" dirty="0">
                <a:solidFill>
                  <a:srgbClr val="262626"/>
                </a:solidFill>
              </a:rPr>
              <a:t> Tell them that you will need to tell some people, but only those whose job it is to safeguard</a:t>
            </a:r>
          </a:p>
          <a:p>
            <a:pPr>
              <a:buChar char="•"/>
            </a:pPr>
            <a:r>
              <a:rPr lang="en-US" b="0" dirty="0">
                <a:solidFill>
                  <a:srgbClr val="262626"/>
                </a:solidFill>
              </a:rPr>
              <a:t> Acknowledge how difficult it must have been to talk</a:t>
            </a:r>
          </a:p>
          <a:p>
            <a:pPr>
              <a:buChar char="•"/>
            </a:pPr>
            <a:r>
              <a:rPr lang="en-US" b="0" dirty="0">
                <a:solidFill>
                  <a:srgbClr val="262626"/>
                </a:solidFill>
              </a:rPr>
              <a:t> Never agree to keep secrets – be honest</a:t>
            </a:r>
          </a:p>
          <a:p>
            <a:pPr>
              <a:buChar char="•"/>
            </a:pPr>
            <a:r>
              <a:rPr lang="en-US" b="0" dirty="0">
                <a:solidFill>
                  <a:srgbClr val="262626"/>
                </a:solidFill>
              </a:rPr>
              <a:t> Do reassure them that he or she is right to tell</a:t>
            </a:r>
          </a:p>
          <a:p>
            <a:endParaRPr lang="en-US" b="0" dirty="0">
              <a:solidFill>
                <a:srgbClr val="262626"/>
              </a:solidFill>
            </a:endParaRPr>
          </a:p>
        </p:txBody>
      </p:sp>
      <p:sp>
        <p:nvSpPr>
          <p:cNvPr id="4" name="Slide Number Placeholder 3"/>
          <p:cNvSpPr>
            <a:spLocks noGrp="1"/>
          </p:cNvSpPr>
          <p:nvPr>
            <p:ph type="sldNum" sz="quarter" idx="10"/>
          </p:nvPr>
        </p:nvSpPr>
        <p:spPr/>
        <p:txBody>
          <a:bodyPr/>
          <a:lstStyle/>
          <a:p>
            <a:fld id="{DB0C1476-CB33-40A2-B2CB-27EB4CCD57F9}" type="slidenum">
              <a:rPr lang="en-US" smtClean="0"/>
              <a:t>11</a:t>
            </a:fld>
            <a:endParaRPr lang="en-US" dirty="0"/>
          </a:p>
        </p:txBody>
      </p:sp>
      <p:sp>
        <p:nvSpPr>
          <p:cNvPr id="5" name="TextBox 4"/>
          <p:cNvSpPr txBox="1"/>
          <p:nvPr/>
        </p:nvSpPr>
        <p:spPr>
          <a:xfrm>
            <a:off x="193018" y="3864604"/>
            <a:ext cx="4687579" cy="1938992"/>
          </a:xfrm>
          <a:prstGeom prst="rect">
            <a:avLst/>
          </a:prstGeom>
          <a:noFill/>
        </p:spPr>
        <p:txBody>
          <a:bodyPr wrap="square" rtlCol="0">
            <a:spAutoFit/>
          </a:bodyPr>
          <a:lstStyle/>
          <a:p>
            <a:r>
              <a:rPr lang="en-US" sz="1200" dirty="0">
                <a:solidFill>
                  <a:srgbClr val="262626"/>
                </a:solidFill>
              </a:rPr>
              <a:t>React:</a:t>
            </a:r>
          </a:p>
          <a:p>
            <a:pPr>
              <a:buChar char="•"/>
            </a:pPr>
            <a:r>
              <a:rPr lang="en-US" sz="1200" dirty="0">
                <a:solidFill>
                  <a:srgbClr val="262626"/>
                </a:solidFill>
              </a:rPr>
              <a:t> Listen quietly, carefully and patiently</a:t>
            </a:r>
          </a:p>
          <a:p>
            <a:pPr>
              <a:buChar char="•"/>
            </a:pPr>
            <a:r>
              <a:rPr lang="en-US" sz="1200" dirty="0">
                <a:solidFill>
                  <a:srgbClr val="262626"/>
                </a:solidFill>
              </a:rPr>
              <a:t> Do not investigate, interrogate or decide if they are is telling the truth</a:t>
            </a:r>
          </a:p>
          <a:p>
            <a:pPr>
              <a:buChar char="•"/>
            </a:pPr>
            <a:r>
              <a:rPr lang="en-US" sz="1200" dirty="0">
                <a:solidFill>
                  <a:srgbClr val="262626"/>
                </a:solidFill>
              </a:rPr>
              <a:t> Don’t ask leading questions, e.g. “What did he do next?” (This assumes he did).</a:t>
            </a:r>
          </a:p>
          <a:p>
            <a:pPr>
              <a:buChar char="•"/>
            </a:pPr>
            <a:r>
              <a:rPr lang="en-US" sz="1200" dirty="0">
                <a:solidFill>
                  <a:srgbClr val="262626"/>
                </a:solidFill>
              </a:rPr>
              <a:t> Do ask open questions like “Is there anything else that you want to tell me?”</a:t>
            </a:r>
          </a:p>
          <a:p>
            <a:pPr>
              <a:buChar char="•"/>
            </a:pPr>
            <a:r>
              <a:rPr lang="en-US" sz="1200" dirty="0">
                <a:solidFill>
                  <a:srgbClr val="262626"/>
                </a:solidFill>
              </a:rPr>
              <a:t> Do not </a:t>
            </a:r>
            <a:r>
              <a:rPr lang="en-US" sz="1200" dirty="0" err="1">
                <a:solidFill>
                  <a:srgbClr val="262626"/>
                </a:solidFill>
              </a:rPr>
              <a:t>criticise</a:t>
            </a:r>
            <a:r>
              <a:rPr lang="en-US" sz="1200" dirty="0">
                <a:solidFill>
                  <a:srgbClr val="262626"/>
                </a:solidFill>
              </a:rPr>
              <a:t> the alleged abuser</a:t>
            </a:r>
          </a:p>
          <a:p>
            <a:pPr>
              <a:buChar char="•"/>
            </a:pPr>
            <a:r>
              <a:rPr lang="en-US" sz="1200" dirty="0">
                <a:solidFill>
                  <a:srgbClr val="262626"/>
                </a:solidFill>
              </a:rPr>
              <a:t> Do not ask them to repeat what they have told you to another person. Explain what you have to do next and whom you have to talk to.</a:t>
            </a:r>
          </a:p>
        </p:txBody>
      </p:sp>
      <p:sp>
        <p:nvSpPr>
          <p:cNvPr id="6" name="TextBox 5"/>
          <p:cNvSpPr txBox="1"/>
          <p:nvPr/>
        </p:nvSpPr>
        <p:spPr>
          <a:xfrm>
            <a:off x="5373867" y="3619546"/>
            <a:ext cx="4332180" cy="2862322"/>
          </a:xfrm>
          <a:prstGeom prst="rect">
            <a:avLst/>
          </a:prstGeom>
          <a:noFill/>
        </p:spPr>
        <p:txBody>
          <a:bodyPr wrap="square" rtlCol="0">
            <a:spAutoFit/>
          </a:bodyPr>
          <a:lstStyle/>
          <a:p>
            <a:r>
              <a:rPr lang="en-US" sz="1200" dirty="0">
                <a:solidFill>
                  <a:srgbClr val="262626"/>
                </a:solidFill>
              </a:rPr>
              <a:t>Record:</a:t>
            </a:r>
          </a:p>
          <a:p>
            <a:pPr>
              <a:buChar char="•"/>
            </a:pPr>
            <a:r>
              <a:rPr lang="en-US" sz="1200" dirty="0">
                <a:solidFill>
                  <a:srgbClr val="262626"/>
                </a:solidFill>
              </a:rPr>
              <a:t> Make some very brief notes at the time and write them up in detail as soon as possible</a:t>
            </a:r>
          </a:p>
          <a:p>
            <a:pPr>
              <a:buChar char="•"/>
            </a:pPr>
            <a:r>
              <a:rPr lang="en-US" sz="1200" dirty="0">
                <a:solidFill>
                  <a:srgbClr val="262626"/>
                </a:solidFill>
              </a:rPr>
              <a:t> Do not destroy your original notes in case they are required by the Diocesan Safeguarding Adviser or the statutory authorities</a:t>
            </a:r>
          </a:p>
          <a:p>
            <a:pPr>
              <a:buChar char="•"/>
            </a:pPr>
            <a:r>
              <a:rPr lang="en-US" sz="1200" dirty="0">
                <a:solidFill>
                  <a:srgbClr val="262626"/>
                </a:solidFill>
              </a:rPr>
              <a:t> Record the date, time, place, words used and how they appeared to you. Record the actual words used, including any swear words or slang</a:t>
            </a:r>
          </a:p>
          <a:p>
            <a:pPr>
              <a:buChar char="•"/>
            </a:pPr>
            <a:r>
              <a:rPr lang="en-US" sz="1200" dirty="0">
                <a:solidFill>
                  <a:srgbClr val="262626"/>
                </a:solidFill>
              </a:rPr>
              <a:t> Draw a diagram to indicate the position of any marks or to explain complex situations (such as family relationships) if this would be helpful</a:t>
            </a:r>
          </a:p>
          <a:p>
            <a:pPr>
              <a:buChar char="•"/>
            </a:pPr>
            <a:r>
              <a:rPr lang="en-US" sz="1200" dirty="0">
                <a:solidFill>
                  <a:srgbClr val="262626"/>
                </a:solidFill>
              </a:rPr>
              <a:t> Record statements and observable things, not your interpretations or assumptions – keep it factual</a:t>
            </a:r>
          </a:p>
          <a:p>
            <a:pPr>
              <a:buChar char="•"/>
            </a:pPr>
            <a:r>
              <a:rPr lang="en-US" sz="1200" dirty="0">
                <a:solidFill>
                  <a:srgbClr val="262626"/>
                </a:solidFill>
              </a:rPr>
              <a:t> Do not assume anything – don’t speculate or jump to conclusions</a:t>
            </a:r>
          </a:p>
        </p:txBody>
      </p:sp>
    </p:spTree>
    <p:extLst>
      <p:ext uri="{BB962C8B-B14F-4D97-AF65-F5344CB8AC3E}">
        <p14:creationId xmlns:p14="http://schemas.microsoft.com/office/powerpoint/2010/main" val="5188816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KEY MESSAGES:</a:t>
            </a:r>
          </a:p>
          <a:p>
            <a:r>
              <a:rPr lang="en-GB" dirty="0"/>
              <a:t>It is not only difficult for those who are being or have been abused to tell someone about what has happened to them, the person receiving their disclosure can also find it difficult to pass on the information they have received. </a:t>
            </a:r>
          </a:p>
          <a:p>
            <a:endParaRPr lang="en-GB" dirty="0"/>
          </a:p>
          <a:p>
            <a:r>
              <a:rPr lang="en-GB" dirty="0">
                <a:effectLst/>
              </a:rPr>
              <a:t>All concerns about abuse must be taken seriously and therefore if you see, hear or are told something that makes you concerned about a person's welfare you must report this immediately.</a:t>
            </a:r>
          </a:p>
          <a:p>
            <a:endParaRPr lang="en-GB" dirty="0">
              <a:effectLst/>
            </a:endParaRPr>
          </a:p>
          <a:p>
            <a:r>
              <a:rPr lang="en-GB" dirty="0">
                <a:effectLst/>
              </a:rPr>
              <a:t>Having made your vital contribution, you should usually leave matters to the Safeguarding Adviser and those with a statutory responsibility to act. However, if you see anything which causes you further concern you must report it.</a:t>
            </a:r>
          </a:p>
          <a:p>
            <a:endParaRPr lang="en-GB" dirty="0">
              <a:effectLst/>
            </a:endParaRPr>
          </a:p>
          <a:p>
            <a:r>
              <a:rPr lang="en-GB" dirty="0">
                <a:effectLst/>
              </a:rPr>
              <a:t>You may be asked to continue to support the person who trusted you enough to tell you about the abuse until additional or alternative pastoral care can be arranged. You may be asked to talk to the police or social services to confirm the information you were made aware of.</a:t>
            </a:r>
          </a:p>
        </p:txBody>
      </p:sp>
      <p:sp>
        <p:nvSpPr>
          <p:cNvPr id="4" name="Slide Number Placeholder 3"/>
          <p:cNvSpPr>
            <a:spLocks noGrp="1"/>
          </p:cNvSpPr>
          <p:nvPr>
            <p:ph type="sldNum" sz="quarter" idx="10"/>
          </p:nvPr>
        </p:nvSpPr>
        <p:spPr/>
        <p:txBody>
          <a:bodyPr/>
          <a:lstStyle/>
          <a:p>
            <a:fld id="{DB0C1476-CB33-40A2-B2CB-27EB4CCD57F9}" type="slidenum">
              <a:rPr lang="en-US" smtClean="0"/>
              <a:t>12</a:t>
            </a:fld>
            <a:endParaRPr lang="en-US" dirty="0"/>
          </a:p>
        </p:txBody>
      </p:sp>
    </p:spTree>
    <p:extLst>
      <p:ext uri="{BB962C8B-B14F-4D97-AF65-F5344CB8AC3E}">
        <p14:creationId xmlns:p14="http://schemas.microsoft.com/office/powerpoint/2010/main" val="26241831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0C1476-CB33-40A2-B2CB-27EB4CCD57F9}" type="slidenum">
              <a:rPr lang="en-US" smtClean="0"/>
              <a:t>13</a:t>
            </a:fld>
            <a:endParaRPr lang="en-US" dirty="0"/>
          </a:p>
        </p:txBody>
      </p:sp>
    </p:spTree>
    <p:extLst>
      <p:ext uri="{BB962C8B-B14F-4D97-AF65-F5344CB8AC3E}">
        <p14:creationId xmlns:p14="http://schemas.microsoft.com/office/powerpoint/2010/main" val="6594927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GB" b="1" dirty="0"/>
              <a:t>KEY MESSAGES:</a:t>
            </a:r>
          </a:p>
          <a:p>
            <a:r>
              <a:rPr lang="en-GB" dirty="0"/>
              <a:t>You will need to complete the details on this slide prior to training.</a:t>
            </a:r>
          </a:p>
        </p:txBody>
      </p:sp>
      <p:sp>
        <p:nvSpPr>
          <p:cNvPr id="4" name="Slide Number Placeholder 3"/>
          <p:cNvSpPr>
            <a:spLocks noGrp="1"/>
          </p:cNvSpPr>
          <p:nvPr>
            <p:ph type="sldNum" sz="quarter" idx="10"/>
          </p:nvPr>
        </p:nvSpPr>
        <p:spPr/>
        <p:txBody>
          <a:bodyPr/>
          <a:lstStyle/>
          <a:p>
            <a:fld id="{CEDF5289-35DC-2B4E-9E70-DA1B7734894F}" type="slidenum">
              <a:rPr lang="en-US" smtClean="0"/>
              <a:pPr/>
              <a:t>14</a:t>
            </a:fld>
            <a:endParaRPr lang="en-US" dirty="0"/>
          </a:p>
        </p:txBody>
      </p:sp>
      <p:sp>
        <p:nvSpPr>
          <p:cNvPr id="7" name="Slide Image Placeholder 6"/>
          <p:cNvSpPr>
            <a:spLocks noGrp="1" noRot="1" noChangeAspect="1"/>
          </p:cNvSpPr>
          <p:nvPr>
            <p:ph type="sldImg"/>
          </p:nvPr>
        </p:nvSpPr>
        <p:spPr>
          <a:xfrm>
            <a:off x="184150" y="509588"/>
            <a:ext cx="6640513" cy="3735387"/>
          </a:xfrm>
        </p:spPr>
      </p:sp>
    </p:spTree>
    <p:extLst>
      <p:ext uri="{BB962C8B-B14F-4D97-AF65-F5344CB8AC3E}">
        <p14:creationId xmlns:p14="http://schemas.microsoft.com/office/powerpoint/2010/main" val="867475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B0C1476-CB33-40A2-B2CB-27EB4CCD57F9}" type="slidenum">
              <a:rPr lang="en-US" smtClean="0"/>
              <a:t>2</a:t>
            </a:fld>
            <a:endParaRPr lang="en-US" dirty="0"/>
          </a:p>
        </p:txBody>
      </p:sp>
    </p:spTree>
    <p:extLst>
      <p:ext uri="{BB962C8B-B14F-4D97-AF65-F5344CB8AC3E}">
        <p14:creationId xmlns:p14="http://schemas.microsoft.com/office/powerpoint/2010/main" val="1369687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537779" y="176237"/>
            <a:ext cx="4097035" cy="6621439"/>
          </a:xfrm>
        </p:spPr>
        <p:txBody>
          <a:bodyPr/>
          <a:lstStyle/>
          <a:p>
            <a:r>
              <a:rPr lang="en-GB" dirty="0"/>
              <a:t>Ice breaker -Option 1: Explain that you are going to present then with 2 – 4 scenarios and ask them to stand along a line, continuum from ‘safe and fine’ to ‘unsafe and worrying’, following their initial response to the situation given. </a:t>
            </a:r>
          </a:p>
          <a:p>
            <a:endParaRPr lang="en-GB" dirty="0"/>
          </a:p>
          <a:p>
            <a:r>
              <a:rPr lang="en-GB" dirty="0"/>
              <a:t>Explain that these situations are not related to church, and you are not asking them what they would do.</a:t>
            </a:r>
          </a:p>
          <a:p>
            <a:endParaRPr lang="en-GB" dirty="0"/>
          </a:p>
          <a:p>
            <a:r>
              <a:rPr lang="en-GB" dirty="0"/>
              <a:t>Ask them to stand</a:t>
            </a:r>
          </a:p>
          <a:p>
            <a:endParaRPr lang="en-GB" dirty="0"/>
          </a:p>
          <a:p>
            <a:r>
              <a:rPr lang="en-GB" dirty="0"/>
              <a:t>Each scenario will appear on click on the slide. As you present each one and the participants position themselves along the continuum ask people at different pints along the continuum to briefly explain why they have positioned themselves as they have. </a:t>
            </a:r>
          </a:p>
          <a:p>
            <a:endParaRPr lang="en-GB" dirty="0"/>
          </a:p>
          <a:p>
            <a:r>
              <a:rPr lang="en-GB" dirty="0"/>
              <a:t>As the activity progresses highlight that we start with different assumptions and values and expectations, and that being safe is often not clear cut, and usually ‘depends’.  </a:t>
            </a:r>
          </a:p>
          <a:p>
            <a:endParaRPr lang="en-GB" dirty="0"/>
          </a:p>
          <a:p>
            <a:r>
              <a:rPr lang="en-GB" dirty="0"/>
              <a:t>Try to draw out through discussion what these situations could be at their best and their worst.</a:t>
            </a:r>
          </a:p>
          <a:p>
            <a:endParaRPr lang="en-GB" dirty="0"/>
          </a:p>
          <a:p>
            <a:pPr>
              <a:defRPr/>
            </a:pPr>
            <a:r>
              <a:rPr lang="en-GB" dirty="0"/>
              <a:t>Option 2: Where the group is too large too accommodate the movement required for option 1 you could display each of these scenarios on the screen and ask the group whether there is anything to be concerned about – this could be done by group discussion or by providing red, amber and green flashcards and asking participants to hold up cards as to where their thoughts are – red being unsafe and worrying, green safe and fine. </a:t>
            </a:r>
          </a:p>
          <a:p>
            <a:endParaRPr lang="en-GB" dirty="0"/>
          </a:p>
          <a:p>
            <a:endParaRPr lang="en-GB" dirty="0"/>
          </a:p>
        </p:txBody>
      </p:sp>
      <p:sp>
        <p:nvSpPr>
          <p:cNvPr id="4" name="Slide Number Placeholder 3"/>
          <p:cNvSpPr>
            <a:spLocks noGrp="1"/>
          </p:cNvSpPr>
          <p:nvPr>
            <p:ph type="sldNum" sz="quarter" idx="10"/>
          </p:nvPr>
        </p:nvSpPr>
        <p:spPr/>
        <p:txBody>
          <a:bodyPr/>
          <a:lstStyle/>
          <a:p>
            <a:fld id="{DB0C1476-CB33-40A2-B2CB-27EB4CCD57F9}" type="slidenum">
              <a:rPr lang="en-US" smtClean="0"/>
              <a:t>3</a:t>
            </a:fld>
            <a:endParaRPr lang="en-US" dirty="0"/>
          </a:p>
        </p:txBody>
      </p:sp>
    </p:spTree>
    <p:extLst>
      <p:ext uri="{BB962C8B-B14F-4D97-AF65-F5344CB8AC3E}">
        <p14:creationId xmlns:p14="http://schemas.microsoft.com/office/powerpoint/2010/main" val="2525998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KEY MESSAGES:</a:t>
            </a:r>
          </a:p>
          <a:p>
            <a:r>
              <a:rPr lang="en-GB" dirty="0"/>
              <a:t>Safeguarding work with children, young people and adults is grounded in legislation and national policy. </a:t>
            </a:r>
          </a:p>
          <a:p>
            <a:endParaRPr lang="en-GB" dirty="0"/>
          </a:p>
          <a:p>
            <a:r>
              <a:rPr lang="en-GB" dirty="0"/>
              <a:t>For children the key legislative documents are: </a:t>
            </a:r>
          </a:p>
          <a:p>
            <a:endParaRPr lang="en-GB" dirty="0"/>
          </a:p>
          <a:p>
            <a:pPr>
              <a:buFont typeface="Arial" panose="020B0604020202020204" pitchFamily="34" charset="0"/>
              <a:buChar char="•"/>
              <a:defRPr/>
            </a:pPr>
            <a:r>
              <a:rPr lang="en-GB" dirty="0"/>
              <a:t> The Children Act 1989</a:t>
            </a:r>
          </a:p>
          <a:p>
            <a:pPr>
              <a:buFont typeface="Arial" panose="020B0604020202020204" pitchFamily="34" charset="0"/>
              <a:buChar char="•"/>
              <a:defRPr/>
            </a:pPr>
            <a:r>
              <a:rPr lang="en-GB" dirty="0"/>
              <a:t> Every Child Matters 2003, Children Act 2004</a:t>
            </a:r>
          </a:p>
          <a:p>
            <a:pPr>
              <a:buFont typeface="Arial" panose="020B0604020202020204" pitchFamily="34" charset="0"/>
              <a:buChar char="•"/>
              <a:defRPr/>
            </a:pPr>
            <a:r>
              <a:rPr lang="en-GB" dirty="0"/>
              <a:t> Working Together to Safeguard Children 2015</a:t>
            </a:r>
          </a:p>
          <a:p>
            <a:pPr>
              <a:buFont typeface="Arial" panose="020B0604020202020204" pitchFamily="34" charset="0"/>
              <a:buChar char="•"/>
              <a:defRPr/>
            </a:pPr>
            <a:endParaRPr lang="en-GB" dirty="0"/>
          </a:p>
          <a:p>
            <a:r>
              <a:rPr lang="en-GB" dirty="0"/>
              <a:t>Always act in the best interests of the child even if it means whistleblowing</a:t>
            </a:r>
          </a:p>
          <a:p>
            <a:endParaRPr lang="en-GB" dirty="0"/>
          </a:p>
          <a:p>
            <a:r>
              <a:rPr lang="en-GB" dirty="0"/>
              <a:t>Take the child’s wishes and feelings into account</a:t>
            </a:r>
          </a:p>
          <a:p>
            <a:endParaRPr lang="en-GB" dirty="0"/>
          </a:p>
          <a:p>
            <a:r>
              <a:rPr lang="en-GB" dirty="0"/>
              <a:t>Co-operative working and joined-up thinking between various agencies</a:t>
            </a:r>
          </a:p>
          <a:p>
            <a:endParaRPr lang="en-GB" dirty="0"/>
          </a:p>
          <a:p>
            <a:r>
              <a:rPr lang="en-GB" dirty="0"/>
              <a:t>Early intervention in order to prevent SIGNIFICANT HARM</a:t>
            </a:r>
          </a:p>
          <a:p>
            <a:endParaRPr lang="en-GB" dirty="0"/>
          </a:p>
          <a:p>
            <a:r>
              <a:rPr lang="en-GB" b="1" dirty="0"/>
              <a:t>Always work on the principle that IT COULD HAPPEN HERE</a:t>
            </a:r>
          </a:p>
          <a:p>
            <a:pPr>
              <a:defRPr/>
            </a:pPr>
            <a:endParaRPr lang="en-GB" dirty="0"/>
          </a:p>
          <a:p>
            <a:pPr>
              <a:buFont typeface="Arial" panose="020B0604020202020204" pitchFamily="34" charset="0"/>
              <a:buChar char="•"/>
              <a:defRPr/>
            </a:pPr>
            <a:endParaRPr lang="en-GB" dirty="0"/>
          </a:p>
          <a:p>
            <a:pPr>
              <a:defRPr/>
            </a:pPr>
            <a:r>
              <a:rPr lang="en-GB" dirty="0"/>
              <a:t>For adults: </a:t>
            </a:r>
          </a:p>
          <a:p>
            <a:pPr>
              <a:buFont typeface="Arial" panose="020B0604020202020204" pitchFamily="34" charset="0"/>
              <a:buChar char="•"/>
              <a:defRPr/>
            </a:pPr>
            <a:r>
              <a:rPr lang="en-GB" dirty="0"/>
              <a:t> No Secrets 2000</a:t>
            </a:r>
          </a:p>
          <a:p>
            <a:pPr>
              <a:buFont typeface="Arial" panose="020B0604020202020204" pitchFamily="34" charset="0"/>
              <a:buChar char="•"/>
              <a:defRPr/>
            </a:pPr>
            <a:r>
              <a:rPr lang="en-GB" dirty="0"/>
              <a:t> Mental Capacity Act 2005</a:t>
            </a:r>
          </a:p>
          <a:p>
            <a:pPr>
              <a:buFont typeface="Arial" panose="020B0604020202020204" pitchFamily="34" charset="0"/>
              <a:buChar char="•"/>
              <a:defRPr/>
            </a:pPr>
            <a:r>
              <a:rPr lang="en-GB" dirty="0"/>
              <a:t> Care Act 2014 and accompanying guidance</a:t>
            </a:r>
          </a:p>
          <a:p>
            <a:pPr>
              <a:buFont typeface="Arial" panose="020B0604020202020204" pitchFamily="34" charset="0"/>
              <a:buChar char="•"/>
              <a:defRPr/>
            </a:pPr>
            <a:r>
              <a:rPr lang="en-GB" dirty="0"/>
              <a:t> Clare’s Law 2015</a:t>
            </a:r>
          </a:p>
          <a:p>
            <a:pPr>
              <a:defRPr/>
            </a:pPr>
            <a:endParaRPr lang="en-GB" dirty="0"/>
          </a:p>
          <a:p>
            <a:endParaRPr lang="en-US" dirty="0"/>
          </a:p>
        </p:txBody>
      </p:sp>
      <p:sp>
        <p:nvSpPr>
          <p:cNvPr id="4" name="Slide Number Placeholder 3"/>
          <p:cNvSpPr>
            <a:spLocks noGrp="1"/>
          </p:cNvSpPr>
          <p:nvPr>
            <p:ph type="sldNum" sz="quarter" idx="10"/>
          </p:nvPr>
        </p:nvSpPr>
        <p:spPr/>
        <p:txBody>
          <a:bodyPr/>
          <a:lstStyle/>
          <a:p>
            <a:fld id="{DB0C1476-CB33-40A2-B2CB-27EB4CCD57F9}" type="slidenum">
              <a:rPr lang="en-US" smtClean="0"/>
              <a:t>4</a:t>
            </a:fld>
            <a:endParaRPr lang="en-US" dirty="0"/>
          </a:p>
        </p:txBody>
      </p:sp>
    </p:spTree>
    <p:extLst>
      <p:ext uri="{BB962C8B-B14F-4D97-AF65-F5344CB8AC3E}">
        <p14:creationId xmlns:p14="http://schemas.microsoft.com/office/powerpoint/2010/main" val="2197809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8475" y="554038"/>
            <a:ext cx="4651375" cy="2617787"/>
          </a:xfrm>
        </p:spPr>
      </p:sp>
      <p:sp>
        <p:nvSpPr>
          <p:cNvPr id="3" name="Notes Placeholder 2"/>
          <p:cNvSpPr>
            <a:spLocks noGrp="1"/>
          </p:cNvSpPr>
          <p:nvPr>
            <p:ph type="body" idx="1"/>
          </p:nvPr>
        </p:nvSpPr>
        <p:spPr/>
        <p:txBody>
          <a:bodyPr/>
          <a:lstStyle/>
          <a:p>
            <a:r>
              <a:rPr lang="en-GB" dirty="0"/>
              <a:t>KEY MESSAGES: </a:t>
            </a:r>
          </a:p>
          <a:p>
            <a:r>
              <a:rPr lang="en-GB" dirty="0">
                <a:solidFill>
                  <a:srgbClr val="262626"/>
                </a:solidFill>
              </a:rPr>
              <a:t>Vulnerability in adults can be permanent – caused by physical or mental illness – or temporary – caused by a particularly difficult situation or set of symptoms which will pass over time. It is therefore sometimes difficult and complex to recognise adults who may be vulnerable within our communities. </a:t>
            </a:r>
            <a:endParaRPr lang="en-US" dirty="0">
              <a:solidFill>
                <a:srgbClr val="262626"/>
              </a:solidFill>
            </a:endParaRPr>
          </a:p>
          <a:p>
            <a:endParaRPr lang="en-US" dirty="0">
              <a:solidFill>
                <a:srgbClr val="262626"/>
              </a:solidFill>
            </a:endParaRPr>
          </a:p>
          <a:p>
            <a:r>
              <a:rPr lang="en-US" dirty="0">
                <a:solidFill>
                  <a:srgbClr val="262626"/>
                </a:solidFill>
              </a:rPr>
              <a:t>As someone who works with or comes into contact with adults who may be vulnerable, their partners, friends, relatives or </a:t>
            </a:r>
            <a:r>
              <a:rPr lang="en-US" dirty="0" err="1">
                <a:solidFill>
                  <a:srgbClr val="262626"/>
                </a:solidFill>
              </a:rPr>
              <a:t>carers</a:t>
            </a:r>
            <a:r>
              <a:rPr lang="en-US" dirty="0">
                <a:solidFill>
                  <a:srgbClr val="262626"/>
                </a:solidFill>
              </a:rPr>
              <a:t>, you are responsible for ensuring the safety and well being of adults who may be vulnerable.</a:t>
            </a:r>
          </a:p>
          <a:p>
            <a:r>
              <a:rPr lang="en-US" dirty="0">
                <a:solidFill>
                  <a:srgbClr val="262626"/>
                </a:solidFill>
              </a:rPr>
              <a:t> </a:t>
            </a:r>
          </a:p>
          <a:p>
            <a:r>
              <a:rPr lang="en-US" b="1" dirty="0">
                <a:solidFill>
                  <a:srgbClr val="262626"/>
                </a:solidFill>
              </a:rPr>
              <a:t>Safeguarding is EVERYBODY’S responsibility.</a:t>
            </a:r>
            <a:endParaRPr lang="en-US" b="0" dirty="0">
              <a:solidFill>
                <a:srgbClr val="262626"/>
              </a:solidFill>
            </a:endParaRPr>
          </a:p>
          <a:p>
            <a:endParaRPr lang="en-GB" dirty="0"/>
          </a:p>
        </p:txBody>
      </p:sp>
      <p:sp>
        <p:nvSpPr>
          <p:cNvPr id="4" name="Slide Number Placeholder 3"/>
          <p:cNvSpPr>
            <a:spLocks noGrp="1"/>
          </p:cNvSpPr>
          <p:nvPr>
            <p:ph type="sldNum" sz="quarter" idx="10"/>
          </p:nvPr>
        </p:nvSpPr>
        <p:spPr/>
        <p:txBody>
          <a:bodyPr/>
          <a:lstStyle/>
          <a:p>
            <a:fld id="{DB0C1476-CB33-40A2-B2CB-27EB4CCD57F9}" type="slidenum">
              <a:rPr lang="en-US" smtClean="0"/>
              <a:t>5</a:t>
            </a:fld>
            <a:endParaRPr lang="en-US" dirty="0"/>
          </a:p>
        </p:txBody>
      </p:sp>
    </p:spTree>
    <p:extLst>
      <p:ext uri="{BB962C8B-B14F-4D97-AF65-F5344CB8AC3E}">
        <p14:creationId xmlns:p14="http://schemas.microsoft.com/office/powerpoint/2010/main" val="2689476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8475" y="554038"/>
            <a:ext cx="4651375" cy="2617787"/>
          </a:xfrm>
        </p:spPr>
      </p:sp>
      <p:sp>
        <p:nvSpPr>
          <p:cNvPr id="3" name="Notes Placeholder 2"/>
          <p:cNvSpPr>
            <a:spLocks noGrp="1"/>
          </p:cNvSpPr>
          <p:nvPr>
            <p:ph type="body" idx="1"/>
          </p:nvPr>
        </p:nvSpPr>
        <p:spPr/>
        <p:txBody>
          <a:bodyPr/>
          <a:lstStyle/>
          <a:p>
            <a:r>
              <a:rPr lang="en-GB" dirty="0"/>
              <a:t>KEY MESSAGES:</a:t>
            </a:r>
          </a:p>
          <a:p>
            <a:r>
              <a:rPr lang="en-US" b="0" dirty="0">
                <a:solidFill>
                  <a:srgbClr val="262626"/>
                </a:solidFill>
              </a:rPr>
              <a:t>Abuse is a term used to describe the way that people harm others. </a:t>
            </a:r>
          </a:p>
          <a:p>
            <a:endParaRPr lang="en-US" b="0" dirty="0">
              <a:solidFill>
                <a:srgbClr val="262626"/>
              </a:solidFill>
            </a:endParaRPr>
          </a:p>
          <a:p>
            <a:r>
              <a:rPr lang="en-US" b="0" dirty="0">
                <a:solidFill>
                  <a:srgbClr val="262626"/>
                </a:solidFill>
              </a:rPr>
              <a:t>There are many forms of adult abuse which we will explore further in this course. Importantly, abuse can result in the adult suffering significant harm and at worst, can lead to death. In many cases, an abused adult will suffer more than one type of harm, for example physical injury and emotional abuse.</a:t>
            </a:r>
          </a:p>
          <a:p>
            <a:endParaRPr lang="en-US" b="0" dirty="0">
              <a:solidFill>
                <a:srgbClr val="262626"/>
              </a:solidFill>
            </a:endParaRPr>
          </a:p>
          <a:p>
            <a:r>
              <a:rPr lang="en-US" b="0" dirty="0">
                <a:solidFill>
                  <a:srgbClr val="262626"/>
                </a:solidFill>
              </a:rPr>
              <a:t>Abuse can take place anywhere where adults who may be vulnerable spend time, such as at home, </a:t>
            </a:r>
            <a:r>
              <a:rPr lang="en-US" dirty="0">
                <a:solidFill>
                  <a:srgbClr val="262626"/>
                </a:solidFill>
              </a:rPr>
              <a:t>at</a:t>
            </a:r>
            <a:r>
              <a:rPr lang="en-US" b="0" dirty="0">
                <a:solidFill>
                  <a:srgbClr val="262626"/>
                </a:solidFill>
              </a:rPr>
              <a:t> work, in care settings, at Church or in the wider community.  Adults may also be abused via the internet or other technology.</a:t>
            </a:r>
          </a:p>
          <a:p>
            <a:endParaRPr lang="en-GB" dirty="0"/>
          </a:p>
        </p:txBody>
      </p:sp>
      <p:sp>
        <p:nvSpPr>
          <p:cNvPr id="4" name="Slide Number Placeholder 3"/>
          <p:cNvSpPr>
            <a:spLocks noGrp="1"/>
          </p:cNvSpPr>
          <p:nvPr>
            <p:ph type="sldNum" sz="quarter" idx="10"/>
          </p:nvPr>
        </p:nvSpPr>
        <p:spPr/>
        <p:txBody>
          <a:bodyPr/>
          <a:lstStyle/>
          <a:p>
            <a:fld id="{DB0C1476-CB33-40A2-B2CB-27EB4CCD57F9}" type="slidenum">
              <a:rPr lang="en-US" smtClean="0"/>
              <a:t>6</a:t>
            </a:fld>
            <a:endParaRPr lang="en-US" dirty="0"/>
          </a:p>
        </p:txBody>
      </p:sp>
    </p:spTree>
    <p:extLst>
      <p:ext uri="{BB962C8B-B14F-4D97-AF65-F5344CB8AC3E}">
        <p14:creationId xmlns:p14="http://schemas.microsoft.com/office/powerpoint/2010/main" val="3455523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98475" y="554038"/>
            <a:ext cx="4651375" cy="2617787"/>
          </a:xfrm>
        </p:spPr>
      </p:sp>
      <p:sp>
        <p:nvSpPr>
          <p:cNvPr id="3" name="Notes Placeholder 2"/>
          <p:cNvSpPr>
            <a:spLocks noGrp="1"/>
          </p:cNvSpPr>
          <p:nvPr>
            <p:ph type="body" idx="1"/>
          </p:nvPr>
        </p:nvSpPr>
        <p:spPr/>
        <p:txBody>
          <a:bodyPr/>
          <a:lstStyle/>
          <a:p>
            <a:r>
              <a:rPr lang="en-GB" sz="1200" dirty="0"/>
              <a:t>KEY MESSAGES: </a:t>
            </a:r>
          </a:p>
          <a:p>
            <a:r>
              <a:rPr lang="en-GB" sz="1200" dirty="0"/>
              <a:t>For adults there is a longer list of possible types of abuse recognised by statutory authorities. However adults can also be affected by: </a:t>
            </a:r>
          </a:p>
          <a:p>
            <a:endParaRPr lang="en-GB" sz="1200" dirty="0"/>
          </a:p>
          <a:p>
            <a:pPr marL="285750" indent="-285750">
              <a:buFont typeface="Arial" panose="020B0604020202020204" pitchFamily="34" charset="0"/>
              <a:buChar char="•"/>
            </a:pPr>
            <a:r>
              <a:rPr lang="en-GB" dirty="0"/>
              <a:t>Hate crime</a:t>
            </a:r>
            <a:endParaRPr lang="en-GB" sz="1200" dirty="0"/>
          </a:p>
          <a:p>
            <a:pPr marL="285750" indent="-285750">
              <a:buFont typeface="Arial" panose="020B0604020202020204" pitchFamily="34" charset="0"/>
              <a:buChar char="•"/>
            </a:pPr>
            <a:r>
              <a:rPr lang="en-GB" sz="1200" dirty="0"/>
              <a:t>Spiritual Abuse</a:t>
            </a:r>
          </a:p>
          <a:p>
            <a:pPr marL="285750" indent="-285750">
              <a:buFont typeface="Arial" panose="020B0604020202020204" pitchFamily="34" charset="0"/>
              <a:buChar char="•"/>
            </a:pPr>
            <a:r>
              <a:rPr lang="en-GB" sz="1200" dirty="0"/>
              <a:t>Online Abuse</a:t>
            </a:r>
          </a:p>
          <a:p>
            <a:endParaRPr lang="en-GB" dirty="0"/>
          </a:p>
          <a:p>
            <a:r>
              <a:rPr lang="en-GB" dirty="0"/>
              <a:t>Handout 2 gives more information on what these terms mean, examples and possible indicators of these types of abuse. </a:t>
            </a:r>
            <a:endParaRPr lang="en-US" dirty="0"/>
          </a:p>
          <a:p>
            <a:endParaRPr lang="en-US" dirty="0"/>
          </a:p>
          <a:p>
            <a:r>
              <a:rPr lang="en-US" b="1" dirty="0"/>
              <a:t>Suggested activity – handout Body map and ask participants in pairs to record ideas for signs of abuse in adults.</a:t>
            </a:r>
          </a:p>
          <a:p>
            <a:r>
              <a:rPr lang="en-US" b="1" dirty="0"/>
              <a:t>Take feedback and refer to Handout 2 </a:t>
            </a:r>
          </a:p>
        </p:txBody>
      </p:sp>
      <p:sp>
        <p:nvSpPr>
          <p:cNvPr id="4" name="Slide Number Placeholder 3"/>
          <p:cNvSpPr>
            <a:spLocks noGrp="1"/>
          </p:cNvSpPr>
          <p:nvPr>
            <p:ph type="sldNum" sz="quarter" idx="10"/>
          </p:nvPr>
        </p:nvSpPr>
        <p:spPr/>
        <p:txBody>
          <a:bodyPr/>
          <a:lstStyle/>
          <a:p>
            <a:fld id="{DB0C1476-CB33-40A2-B2CB-27EB4CCD57F9}" type="slidenum">
              <a:rPr lang="en-US" smtClean="0"/>
              <a:t>7</a:t>
            </a:fld>
            <a:endParaRPr lang="en-US" dirty="0"/>
          </a:p>
        </p:txBody>
      </p:sp>
    </p:spTree>
    <p:extLst>
      <p:ext uri="{BB962C8B-B14F-4D97-AF65-F5344CB8AC3E}">
        <p14:creationId xmlns:p14="http://schemas.microsoft.com/office/powerpoint/2010/main" val="8632915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B0C1476-CB33-40A2-B2CB-27EB4CCD57F9}" type="slidenum">
              <a:rPr lang="en-US" smtClean="0"/>
              <a:t>8</a:t>
            </a:fld>
            <a:endParaRPr lang="en-US" dirty="0"/>
          </a:p>
        </p:txBody>
      </p:sp>
    </p:spTree>
    <p:extLst>
      <p:ext uri="{BB962C8B-B14F-4D97-AF65-F5344CB8AC3E}">
        <p14:creationId xmlns:p14="http://schemas.microsoft.com/office/powerpoint/2010/main" val="12159598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KEY MESSAGES:</a:t>
            </a:r>
          </a:p>
          <a:p>
            <a:r>
              <a:rPr lang="en-GB" dirty="0"/>
              <a:t>The victim/survivors reasons for not reporting may have been reinforced over time by their abuser. </a:t>
            </a:r>
            <a:endParaRPr lang="en-US" dirty="0"/>
          </a:p>
        </p:txBody>
      </p:sp>
      <p:sp>
        <p:nvSpPr>
          <p:cNvPr id="4" name="Slide Number Placeholder 3"/>
          <p:cNvSpPr>
            <a:spLocks noGrp="1"/>
          </p:cNvSpPr>
          <p:nvPr>
            <p:ph type="sldNum" sz="quarter" idx="10"/>
          </p:nvPr>
        </p:nvSpPr>
        <p:spPr/>
        <p:txBody>
          <a:bodyPr/>
          <a:lstStyle/>
          <a:p>
            <a:fld id="{DB0C1476-CB33-40A2-B2CB-27EB4CCD57F9}" type="slidenum">
              <a:rPr lang="en-US" smtClean="0"/>
              <a:t>9</a:t>
            </a:fld>
            <a:endParaRPr lang="en-US" dirty="0"/>
          </a:p>
        </p:txBody>
      </p:sp>
    </p:spTree>
    <p:extLst>
      <p:ext uri="{BB962C8B-B14F-4D97-AF65-F5344CB8AC3E}">
        <p14:creationId xmlns:p14="http://schemas.microsoft.com/office/powerpoint/2010/main" val="3990690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a:effectLst>
            <a:outerShdw blurRad="50800" dist="38100" dir="8100000" algn="tr" rotWithShape="0">
              <a:prstClr val="black">
                <a:alpha val="40000"/>
              </a:prstClr>
            </a:outerShdw>
          </a:effectLst>
        </p:spPr>
        <p:txBody>
          <a:bodyPr/>
          <a:lstStyle>
            <a:lvl1pPr marL="0" indent="0" algn="ctr">
              <a:buNone/>
              <a:defRPr>
                <a:solidFill>
                  <a:srgbClr val="221F7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525AE3-5AF5-CC48-9CAD-382BBBB4A4C8}" type="datetimeFigureOut">
              <a:rPr lang="en-US" smtClean="0">
                <a:solidFill>
                  <a:prstClr val="black">
                    <a:tint val="75000"/>
                  </a:prstClr>
                </a:solidFill>
              </a:rPr>
              <a:pPr/>
              <a:t>3/16/2025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4145B1A-4C47-E44B-A2A7-15D55AE66A2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38853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525AE3-5AF5-CC48-9CAD-382BBBB4A4C8}" type="datetimeFigureOut">
              <a:rPr lang="en-US" smtClean="0">
                <a:solidFill>
                  <a:prstClr val="black">
                    <a:tint val="75000"/>
                  </a:prstClr>
                </a:solidFill>
              </a:rPr>
              <a:pPr/>
              <a:t>3/16/2025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4145B1A-4C47-E44B-A2A7-15D55AE66A2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04260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525AE3-5AF5-CC48-9CAD-382BBBB4A4C8}" type="datetimeFigureOut">
              <a:rPr lang="en-US" smtClean="0">
                <a:solidFill>
                  <a:prstClr val="black">
                    <a:tint val="75000"/>
                  </a:prstClr>
                </a:solidFill>
              </a:rPr>
              <a:pPr/>
              <a:t>3/16/2025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4145B1A-4C47-E44B-A2A7-15D55AE66A2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31123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8525AE3-5AF5-CC48-9CAD-382BBBB4A4C8}" type="datetimeFigureOut">
              <a:rPr lang="en-US" smtClean="0">
                <a:solidFill>
                  <a:prstClr val="black">
                    <a:tint val="75000"/>
                  </a:prstClr>
                </a:solidFill>
              </a:rPr>
              <a:pPr/>
              <a:t>3/16/2025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4145B1A-4C47-E44B-A2A7-15D55AE66A2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61537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525AE3-5AF5-CC48-9CAD-382BBBB4A4C8}" type="datetimeFigureOut">
              <a:rPr lang="en-US" smtClean="0">
                <a:solidFill>
                  <a:prstClr val="black">
                    <a:tint val="75000"/>
                  </a:prstClr>
                </a:solidFill>
              </a:rPr>
              <a:pPr/>
              <a:t>3/16/2025</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E4145B1A-4C47-E44B-A2A7-15D55AE66A2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897789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8525AE3-5AF5-CC48-9CAD-382BBBB4A4C8}" type="datetimeFigureOut">
              <a:rPr lang="en-US" smtClean="0">
                <a:solidFill>
                  <a:prstClr val="black">
                    <a:tint val="75000"/>
                  </a:prstClr>
                </a:solidFill>
              </a:rPr>
              <a:pPr/>
              <a:t>3/16/2025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4145B1A-4C47-E44B-A2A7-15D55AE66A2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0550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8525AE3-5AF5-CC48-9CAD-382BBBB4A4C8}" type="datetimeFigureOut">
              <a:rPr lang="en-US" smtClean="0">
                <a:solidFill>
                  <a:prstClr val="black">
                    <a:tint val="75000"/>
                  </a:prstClr>
                </a:solidFill>
              </a:rPr>
              <a:pPr/>
              <a:t>3/16/2025</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E4145B1A-4C47-E44B-A2A7-15D55AE66A2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38173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8525AE3-5AF5-CC48-9CAD-382BBBB4A4C8}" type="datetimeFigureOut">
              <a:rPr lang="en-US" smtClean="0">
                <a:solidFill>
                  <a:prstClr val="black">
                    <a:tint val="75000"/>
                  </a:prstClr>
                </a:solidFill>
              </a:rPr>
              <a:pPr/>
              <a:t>3/16/2025</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E4145B1A-4C47-E44B-A2A7-15D55AE66A2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24385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525AE3-5AF5-CC48-9CAD-382BBBB4A4C8}" type="datetimeFigureOut">
              <a:rPr lang="en-US" smtClean="0">
                <a:solidFill>
                  <a:prstClr val="black">
                    <a:tint val="75000"/>
                  </a:prstClr>
                </a:solidFill>
              </a:rPr>
              <a:pPr/>
              <a:t>3/16/2025</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E4145B1A-4C47-E44B-A2A7-15D55AE66A2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75877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525AE3-5AF5-CC48-9CAD-382BBBB4A4C8}" type="datetimeFigureOut">
              <a:rPr lang="en-US" smtClean="0">
                <a:solidFill>
                  <a:prstClr val="black">
                    <a:tint val="75000"/>
                  </a:prstClr>
                </a:solidFill>
              </a:rPr>
              <a:pPr/>
              <a:t>3/16/2025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4145B1A-4C47-E44B-A2A7-15D55AE66A2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3625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8525AE3-5AF5-CC48-9CAD-382BBBB4A4C8}" type="datetimeFigureOut">
              <a:rPr lang="en-US" smtClean="0">
                <a:solidFill>
                  <a:prstClr val="black">
                    <a:tint val="75000"/>
                  </a:prstClr>
                </a:solidFill>
              </a:rPr>
              <a:pPr/>
              <a:t>3/16/2025</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E4145B1A-4C47-E44B-A2A7-15D55AE66A2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86855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BCABFF">
                <a:alpha val="30000"/>
              </a:srgbClr>
            </a:gs>
            <a:gs pos="100000">
              <a:srgbClr val="9D6FDA"/>
            </a:gs>
          </a:gsLst>
          <a:lin ang="5100000" scaled="0"/>
          <a:tileRect/>
        </a:gradFill>
        <a:effectLst/>
      </p:bgPr>
    </p:bg>
    <p:spTree>
      <p:nvGrpSpPr>
        <p:cNvPr id="1" name=""/>
        <p:cNvGrpSpPr/>
        <p:nvPr/>
      </p:nvGrpSpPr>
      <p:grpSpPr>
        <a:xfrm>
          <a:off x="0" y="0"/>
          <a:ext cx="0" cy="0"/>
          <a:chOff x="0" y="0"/>
          <a:chExt cx="0" cy="0"/>
        </a:xfrm>
      </p:grpSpPr>
      <p:pic>
        <p:nvPicPr>
          <p:cNvPr id="7" name="Picture 6" descr="Artboard 2.png"/>
          <p:cNvPicPr>
            <a:picLocks noChangeAspect="1"/>
          </p:cNvPicPr>
          <p:nvPr/>
        </p:nvPicPr>
        <p:blipFill>
          <a:blip r:embed="rId13">
            <a:alphaModFix amt="18000"/>
            <a:extLst>
              <a:ext uri="{28A0092B-C50C-407E-A947-70E740481C1C}">
                <a14:useLocalDpi xmlns:a14="http://schemas.microsoft.com/office/drawing/2010/main" val="0"/>
              </a:ext>
            </a:extLst>
          </a:blip>
          <a:stretch>
            <a:fillRect/>
          </a:stretch>
        </p:blipFill>
        <p:spPr>
          <a:xfrm>
            <a:off x="-3088384" y="-304601"/>
            <a:ext cx="9655128" cy="7233675"/>
          </a:xfrm>
          <a:prstGeom prst="rect">
            <a:avLst/>
          </a:prstGeom>
        </p:spPr>
      </p:pic>
      <p:sp>
        <p:nvSpPr>
          <p:cNvPr id="2" name="Title Placeholder 1"/>
          <p:cNvSpPr>
            <a:spLocks noGrp="1"/>
          </p:cNvSpPr>
          <p:nvPr>
            <p:ph type="title"/>
          </p:nvPr>
        </p:nvSpPr>
        <p:spPr>
          <a:xfrm>
            <a:off x="609600" y="274638"/>
            <a:ext cx="10972800" cy="1143000"/>
          </a:xfrm>
          <a:prstGeom prst="rect">
            <a:avLst/>
          </a:prstGeom>
          <a:effectLst>
            <a:outerShdw blurRad="50800" dist="38100" dir="8100000" algn="tr" rotWithShape="0">
              <a:prstClr val="black">
                <a:alpha val="40000"/>
              </a:prstClr>
            </a:outerShdw>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525AE3-5AF5-CC48-9CAD-382BBBB4A4C8}" type="datetimeFigureOut">
              <a:rPr lang="en-US" smtClean="0">
                <a:solidFill>
                  <a:prstClr val="black">
                    <a:tint val="75000"/>
                  </a:prstClr>
                </a:solidFill>
              </a:rPr>
              <a:pPr/>
              <a:t>3/16/2025</a:t>
            </a:fld>
            <a:endParaRPr lang="en-US"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145B1A-4C47-E44B-A2A7-15D55AE66A2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962424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rgbClr val="221F72"/>
          </a:solidFill>
          <a:latin typeface="Gill Sans"/>
          <a:ea typeface="+mj-ea"/>
          <a:cs typeface="Gill Sans"/>
        </a:defRPr>
      </a:lvl1pPr>
    </p:titleStyle>
    <p:bodyStyle>
      <a:lvl1pPr marL="342900" indent="-342900" algn="l" defTabSz="457200" rtl="0" eaLnBrk="1" latinLnBrk="0" hangingPunct="1">
        <a:spcBef>
          <a:spcPct val="20000"/>
        </a:spcBef>
        <a:buFont typeface="Arial"/>
        <a:buChar char="•"/>
        <a:defRPr sz="3200" b="0" i="0" kern="1200">
          <a:solidFill>
            <a:srgbClr val="221F72"/>
          </a:solidFill>
          <a:latin typeface="Gill Sans MT"/>
          <a:ea typeface="+mn-ea"/>
          <a:cs typeface="Gill Sans MT"/>
        </a:defRPr>
      </a:lvl1pPr>
      <a:lvl2pPr marL="742950" indent="-285750" algn="l" defTabSz="457200" rtl="0" eaLnBrk="1" latinLnBrk="0" hangingPunct="1">
        <a:spcBef>
          <a:spcPct val="20000"/>
        </a:spcBef>
        <a:buFont typeface="Arial"/>
        <a:buChar char="–"/>
        <a:defRPr sz="2800" b="0" i="0" kern="1200">
          <a:solidFill>
            <a:srgbClr val="221F72"/>
          </a:solidFill>
          <a:latin typeface="Gill Sans MT"/>
          <a:ea typeface="+mn-ea"/>
          <a:cs typeface="Gill Sans MT"/>
        </a:defRPr>
      </a:lvl2pPr>
      <a:lvl3pPr marL="1143000" indent="-228600" algn="l" defTabSz="457200" rtl="0" eaLnBrk="1" latinLnBrk="0" hangingPunct="1">
        <a:spcBef>
          <a:spcPct val="20000"/>
        </a:spcBef>
        <a:buFont typeface="Arial"/>
        <a:buChar char="•"/>
        <a:defRPr sz="2400" b="0" i="0" kern="1200">
          <a:solidFill>
            <a:srgbClr val="221F72"/>
          </a:solidFill>
          <a:latin typeface="Gill Sans MT"/>
          <a:ea typeface="+mn-ea"/>
          <a:cs typeface="Gill Sans MT"/>
        </a:defRPr>
      </a:lvl3pPr>
      <a:lvl4pPr marL="1600200" indent="-228600" algn="l" defTabSz="457200" rtl="0" eaLnBrk="1" latinLnBrk="0" hangingPunct="1">
        <a:spcBef>
          <a:spcPct val="20000"/>
        </a:spcBef>
        <a:buFont typeface="Arial"/>
        <a:buChar char="–"/>
        <a:defRPr sz="2000" b="0" i="0" kern="1200">
          <a:solidFill>
            <a:srgbClr val="221F72"/>
          </a:solidFill>
          <a:latin typeface="Gill Sans MT"/>
          <a:ea typeface="+mn-ea"/>
          <a:cs typeface="Gill Sans MT"/>
        </a:defRPr>
      </a:lvl4pPr>
      <a:lvl5pPr marL="2057400" indent="-228600" algn="l" defTabSz="457200" rtl="0" eaLnBrk="1" latinLnBrk="0" hangingPunct="1">
        <a:spcBef>
          <a:spcPct val="20000"/>
        </a:spcBef>
        <a:buFont typeface="Arial"/>
        <a:buChar char="»"/>
        <a:defRPr sz="2000" b="0" i="0" kern="1200">
          <a:solidFill>
            <a:srgbClr val="221F72"/>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safeguarding@southwell.anglican.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God cares about Safeguarding </a:t>
            </a:r>
            <a:endParaRPr lang="en-US" dirty="0"/>
          </a:p>
        </p:txBody>
      </p:sp>
      <p:sp>
        <p:nvSpPr>
          <p:cNvPr id="3" name="Content Placeholder 2"/>
          <p:cNvSpPr>
            <a:spLocks noGrp="1"/>
          </p:cNvSpPr>
          <p:nvPr>
            <p:ph idx="1"/>
          </p:nvPr>
        </p:nvSpPr>
        <p:spPr>
          <a:xfrm>
            <a:off x="286603" y="1862503"/>
            <a:ext cx="8011235" cy="4525963"/>
          </a:xfrm>
        </p:spPr>
        <p:txBody>
          <a:bodyPr>
            <a:normAutofit lnSpcReduction="10000"/>
          </a:bodyPr>
          <a:lstStyle/>
          <a:p>
            <a:pPr marL="0" indent="0">
              <a:buNone/>
            </a:pPr>
            <a:r>
              <a:rPr lang="en-GB" sz="2400" dirty="0"/>
              <a:t>Near to the broken-hearted 						</a:t>
            </a:r>
            <a:r>
              <a:rPr lang="en-US" sz="2600" i="1" dirty="0"/>
              <a:t>Psalm 34:18</a:t>
            </a:r>
          </a:p>
          <a:p>
            <a:pPr marL="0" indent="0">
              <a:buNone/>
            </a:pPr>
            <a:endParaRPr lang="en-GB" sz="2600" i="1" dirty="0"/>
          </a:p>
          <a:p>
            <a:pPr marL="0" indent="0">
              <a:buNone/>
            </a:pPr>
            <a:r>
              <a:rPr lang="en-GB" sz="2400" dirty="0"/>
              <a:t>Do justice, love kindness, walk humbly			</a:t>
            </a:r>
            <a:r>
              <a:rPr lang="en-US" sz="2600" i="1" dirty="0"/>
              <a:t>Micah 6.8</a:t>
            </a:r>
          </a:p>
          <a:p>
            <a:pPr marL="0" indent="0">
              <a:buNone/>
            </a:pPr>
            <a:endParaRPr lang="en-GB" sz="2600" i="1" dirty="0"/>
          </a:p>
          <a:p>
            <a:pPr marL="0" lvl="1" indent="0">
              <a:buNone/>
            </a:pPr>
            <a:r>
              <a:rPr lang="en-GB" sz="2400" dirty="0"/>
              <a:t>The good shepherd: rescue, feed, seek the lost, bind the injured, strengthen the weak, seek justice </a:t>
            </a:r>
            <a:r>
              <a:rPr lang="en-GB" sz="2400" i="1" dirty="0"/>
              <a:t>				</a:t>
            </a:r>
            <a:r>
              <a:rPr lang="en-GB" i="1" dirty="0"/>
              <a:t>Ezekiel 34:16</a:t>
            </a:r>
          </a:p>
          <a:p>
            <a:pPr marL="0" lvl="1" indent="0">
              <a:buNone/>
            </a:pPr>
            <a:endParaRPr lang="en-GB" sz="2400" dirty="0"/>
          </a:p>
          <a:p>
            <a:pPr marL="0" lvl="1" indent="0">
              <a:buNone/>
            </a:pPr>
            <a:r>
              <a:rPr lang="en-GB" sz="2400" dirty="0"/>
              <a:t>Become like children, let the children come 		</a:t>
            </a:r>
            <a:r>
              <a:rPr lang="en-US" i="1" dirty="0"/>
              <a:t>Matt 19.14 </a:t>
            </a:r>
          </a:p>
          <a:p>
            <a:pPr marL="0" lvl="1" indent="0">
              <a:buNone/>
            </a:pPr>
            <a:endParaRPr lang="en-US" i="1" dirty="0"/>
          </a:p>
          <a:p>
            <a:pPr marL="0" lvl="1" indent="0">
              <a:buNone/>
            </a:pPr>
            <a:r>
              <a:rPr lang="en-GB" sz="2400" dirty="0"/>
              <a:t>No separation from the love of God 			</a:t>
            </a:r>
            <a:r>
              <a:rPr lang="en-US" i="1" dirty="0"/>
              <a:t>Romans 8.38</a:t>
            </a:r>
            <a:endParaRPr lang="en-GB" i="1" dirty="0"/>
          </a:p>
          <a:p>
            <a:pPr marL="0" lvl="1" indent="0">
              <a:buNone/>
            </a:pPr>
            <a:endParaRPr lang="en-US" dirty="0"/>
          </a:p>
        </p:txBody>
      </p:sp>
    </p:spTree>
    <p:extLst>
      <p:ext uri="{BB962C8B-B14F-4D97-AF65-F5344CB8AC3E}">
        <p14:creationId xmlns:p14="http://schemas.microsoft.com/office/powerpoint/2010/main" val="3674464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If you are worried</a:t>
            </a:r>
            <a:endParaRPr lang="en-US"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78641" y="2147828"/>
            <a:ext cx="2857500" cy="2857500"/>
          </a:xfr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63957" y="2147828"/>
            <a:ext cx="2871362" cy="2850925"/>
          </a:xfrm>
          <a:prstGeom prst="rect">
            <a:avLst/>
          </a:prstGeom>
        </p:spPr>
      </p:pic>
    </p:spTree>
    <p:extLst>
      <p:ext uri="{BB962C8B-B14F-4D97-AF65-F5344CB8AC3E}">
        <p14:creationId xmlns:p14="http://schemas.microsoft.com/office/powerpoint/2010/main" val="3808185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handle a disclosure</a:t>
            </a:r>
            <a:endParaRPr lang="en-US" dirty="0"/>
          </a:p>
        </p:txBody>
      </p:sp>
      <p:sp>
        <p:nvSpPr>
          <p:cNvPr id="3" name="Content Placeholder 2"/>
          <p:cNvSpPr>
            <a:spLocks noGrp="1"/>
          </p:cNvSpPr>
          <p:nvPr>
            <p:ph idx="1"/>
          </p:nvPr>
        </p:nvSpPr>
        <p:spPr>
          <a:xfrm>
            <a:off x="609600" y="1417639"/>
            <a:ext cx="10972800" cy="4708526"/>
          </a:xfrm>
        </p:spPr>
        <p:txBody>
          <a:bodyPr>
            <a:normAutofit lnSpcReduction="10000"/>
          </a:bodyPr>
          <a:lstStyle/>
          <a:p>
            <a:pPr marL="0" indent="0">
              <a:buNone/>
            </a:pPr>
            <a:r>
              <a:rPr lang="en-GB" dirty="0"/>
              <a:t>Follow the 4 R’s: </a:t>
            </a:r>
          </a:p>
          <a:p>
            <a:pPr marL="0" indent="0">
              <a:buNone/>
            </a:pPr>
            <a:endParaRPr lang="en-GB" dirty="0"/>
          </a:p>
          <a:p>
            <a:pPr marL="0" indent="0">
              <a:buNone/>
            </a:pPr>
            <a:r>
              <a:rPr lang="en-GB" sz="6600" dirty="0"/>
              <a:t>RECEIVE									REASSURE</a:t>
            </a:r>
          </a:p>
          <a:p>
            <a:pPr marL="0" indent="0">
              <a:buNone/>
            </a:pPr>
            <a:endParaRPr lang="en-GB" sz="6600" dirty="0"/>
          </a:p>
          <a:p>
            <a:pPr marL="0" indent="0">
              <a:buNone/>
            </a:pPr>
            <a:r>
              <a:rPr lang="en-GB" sz="6600" dirty="0"/>
              <a:t>REACT										RECORD</a:t>
            </a:r>
            <a:endParaRPr lang="en-US" sz="6600" dirty="0"/>
          </a:p>
        </p:txBody>
      </p:sp>
    </p:spTree>
    <p:extLst>
      <p:ext uri="{BB962C8B-B14F-4D97-AF65-F5344CB8AC3E}">
        <p14:creationId xmlns:p14="http://schemas.microsoft.com/office/powerpoint/2010/main" val="3952701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Why do people hear about abuses and don’t tell anyone?</a:t>
            </a:r>
            <a:endParaRPr lang="en-US" dirty="0"/>
          </a:p>
        </p:txBody>
      </p:sp>
      <p:sp>
        <p:nvSpPr>
          <p:cNvPr id="3" name="Content Placeholder 2"/>
          <p:cNvSpPr>
            <a:spLocks noGrp="1"/>
          </p:cNvSpPr>
          <p:nvPr>
            <p:ph idx="1"/>
          </p:nvPr>
        </p:nvSpPr>
        <p:spPr/>
        <p:txBody>
          <a:bodyPr>
            <a:normAutofit lnSpcReduction="10000"/>
          </a:bodyPr>
          <a:lstStyle/>
          <a:p>
            <a:r>
              <a:rPr lang="en-GB" dirty="0"/>
              <a:t>The abuser is a friend</a:t>
            </a:r>
          </a:p>
          <a:p>
            <a:r>
              <a:rPr lang="en-GB" dirty="0"/>
              <a:t>Not sure they understood the abused right</a:t>
            </a:r>
          </a:p>
          <a:p>
            <a:r>
              <a:rPr lang="en-GB" dirty="0"/>
              <a:t>Fear of reaction</a:t>
            </a:r>
          </a:p>
          <a:p>
            <a:pPr marL="0" indent="0">
              <a:buNone/>
            </a:pPr>
            <a:endParaRPr lang="en-GB" dirty="0"/>
          </a:p>
          <a:p>
            <a:pPr marL="0" indent="0">
              <a:buNone/>
            </a:pPr>
            <a:r>
              <a:rPr lang="en-GB" dirty="0"/>
              <a:t>HOWEVER:</a:t>
            </a:r>
          </a:p>
          <a:p>
            <a:r>
              <a:rPr lang="en-GB" dirty="0"/>
              <a:t>Trust your instincts if you are worried</a:t>
            </a:r>
          </a:p>
          <a:p>
            <a:r>
              <a:rPr lang="en-GB" dirty="0"/>
              <a:t>Record your concerns, including the date and time</a:t>
            </a:r>
          </a:p>
          <a:p>
            <a:r>
              <a:rPr lang="en-GB" dirty="0"/>
              <a:t>Make sure the person is safe!</a:t>
            </a:r>
          </a:p>
          <a:p>
            <a:pPr marL="0" indent="0">
              <a:buNone/>
            </a:pPr>
            <a:endParaRPr lang="en-US" dirty="0"/>
          </a:p>
        </p:txBody>
      </p:sp>
    </p:spTree>
    <p:extLst>
      <p:ext uri="{BB962C8B-B14F-4D97-AF65-F5344CB8AC3E}">
        <p14:creationId xmlns:p14="http://schemas.microsoft.com/office/powerpoint/2010/main" val="2907662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1344" y="274638"/>
            <a:ext cx="11391056" cy="1143000"/>
          </a:xfrm>
        </p:spPr>
        <p:txBody>
          <a:bodyPr/>
          <a:lstStyle/>
          <a:p>
            <a:r>
              <a:rPr lang="en-GB" b="1" dirty="0"/>
              <a:t>Helplines for further support</a:t>
            </a:r>
            <a:endParaRPr lang="en-US" b="1" dirty="0"/>
          </a:p>
        </p:txBody>
      </p:sp>
      <p:sp>
        <p:nvSpPr>
          <p:cNvPr id="3" name="Content Placeholder 2"/>
          <p:cNvSpPr>
            <a:spLocks noGrp="1"/>
          </p:cNvSpPr>
          <p:nvPr>
            <p:ph idx="1"/>
          </p:nvPr>
        </p:nvSpPr>
        <p:spPr>
          <a:xfrm>
            <a:off x="191344" y="1484784"/>
            <a:ext cx="11809312" cy="4525963"/>
          </a:xfrm>
        </p:spPr>
        <p:txBody>
          <a:bodyPr/>
          <a:lstStyle/>
          <a:p>
            <a:r>
              <a:rPr lang="en-GB" sz="3100" b="1" dirty="0"/>
              <a:t>NSPCC</a:t>
            </a:r>
            <a:r>
              <a:rPr lang="en-GB" sz="3100" dirty="0"/>
              <a:t> - For adults concerned about a child </a:t>
            </a:r>
            <a:r>
              <a:rPr lang="en-GB" sz="3100" b="1" dirty="0"/>
              <a:t>0808 800 5000</a:t>
            </a:r>
          </a:p>
          <a:p>
            <a:r>
              <a:rPr lang="en-GB" sz="3100" b="1" dirty="0"/>
              <a:t>ChildLine</a:t>
            </a:r>
            <a:r>
              <a:rPr lang="en-GB" sz="3100" dirty="0"/>
              <a:t> - For children and young people on </a:t>
            </a:r>
            <a:r>
              <a:rPr lang="en-GB" sz="3100" b="1" dirty="0"/>
              <a:t>0800 1111</a:t>
            </a:r>
          </a:p>
          <a:p>
            <a:r>
              <a:rPr lang="en-GB" sz="3100" dirty="0"/>
              <a:t>Action on </a:t>
            </a:r>
            <a:r>
              <a:rPr lang="en-GB" sz="3100" b="1" dirty="0"/>
              <a:t>Elder Abuse </a:t>
            </a:r>
            <a:r>
              <a:rPr lang="en-GB" sz="3100" dirty="0"/>
              <a:t>helpline </a:t>
            </a:r>
            <a:r>
              <a:rPr lang="en-GB" sz="3100" b="1" dirty="0"/>
              <a:t>0808 808 8141</a:t>
            </a:r>
          </a:p>
          <a:p>
            <a:r>
              <a:rPr lang="en-GB" sz="3100" dirty="0"/>
              <a:t>24-hour National </a:t>
            </a:r>
            <a:r>
              <a:rPr lang="en-GB" sz="3100" b="1" dirty="0"/>
              <a:t>Domestic Violence </a:t>
            </a:r>
            <a:r>
              <a:rPr lang="en-GB" sz="3100" dirty="0"/>
              <a:t>Helpline </a:t>
            </a:r>
            <a:r>
              <a:rPr lang="en-GB" sz="3100" b="1" dirty="0"/>
              <a:t>0808 2000 247</a:t>
            </a:r>
          </a:p>
          <a:p>
            <a:r>
              <a:rPr lang="en-GB" sz="3100" b="1" dirty="0"/>
              <a:t>NAPAC</a:t>
            </a:r>
            <a:r>
              <a:rPr lang="en-GB" sz="3100" dirty="0"/>
              <a:t> – </a:t>
            </a:r>
            <a:r>
              <a:rPr lang="en-US" sz="3100" dirty="0"/>
              <a:t>Offer support and advice to adult survivors of childhood abuse </a:t>
            </a:r>
            <a:r>
              <a:rPr lang="en-US" sz="3100" b="1" dirty="0"/>
              <a:t>0808 801 0331</a:t>
            </a:r>
          </a:p>
          <a:p>
            <a:r>
              <a:rPr lang="en-GB" sz="3100" b="1" dirty="0"/>
              <a:t>Stop It Now </a:t>
            </a:r>
            <a:r>
              <a:rPr lang="en-GB" sz="3100" dirty="0"/>
              <a:t>– preventing child sexual abuse </a:t>
            </a:r>
            <a:r>
              <a:rPr lang="en-GB" sz="3100" b="1" dirty="0"/>
              <a:t>0808 1000 900</a:t>
            </a:r>
          </a:p>
          <a:p>
            <a:r>
              <a:rPr lang="en-GB" sz="3100" b="1" dirty="0"/>
              <a:t>Cruse </a:t>
            </a:r>
            <a:r>
              <a:rPr lang="en-GB" sz="3100" dirty="0"/>
              <a:t>– bereavement helpline </a:t>
            </a:r>
            <a:r>
              <a:rPr lang="en-US" sz="3100" b="1" dirty="0"/>
              <a:t>0808 808 1677</a:t>
            </a:r>
          </a:p>
          <a:p>
            <a:endParaRPr lang="en-GB" dirty="0"/>
          </a:p>
          <a:p>
            <a:endParaRPr lang="en-GB" dirty="0"/>
          </a:p>
          <a:p>
            <a:endParaRPr lang="en-GB" dirty="0"/>
          </a:p>
          <a:p>
            <a:endParaRPr lang="en-US" dirty="0"/>
          </a:p>
        </p:txBody>
      </p:sp>
    </p:spTree>
    <p:extLst>
      <p:ext uri="{BB962C8B-B14F-4D97-AF65-F5344CB8AC3E}">
        <p14:creationId xmlns:p14="http://schemas.microsoft.com/office/powerpoint/2010/main" val="2589530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chemeClr val="accent4">
                    <a:lumMod val="75000"/>
                  </a:schemeClr>
                </a:solidFill>
              </a:rPr>
              <a:t>Local contacts</a:t>
            </a:r>
          </a:p>
        </p:txBody>
      </p:sp>
      <p:sp>
        <p:nvSpPr>
          <p:cNvPr id="3" name="Content Placeholder 2"/>
          <p:cNvSpPr>
            <a:spLocks noGrp="1"/>
          </p:cNvSpPr>
          <p:nvPr>
            <p:ph idx="1"/>
          </p:nvPr>
        </p:nvSpPr>
        <p:spPr>
          <a:xfrm>
            <a:off x="1939636" y="1477170"/>
            <a:ext cx="8229600" cy="4708525"/>
          </a:xfrm>
        </p:spPr>
        <p:txBody>
          <a:bodyPr>
            <a:noAutofit/>
          </a:bodyPr>
          <a:lstStyle/>
          <a:p>
            <a:pPr marL="0" indent="0">
              <a:buNone/>
            </a:pPr>
            <a:r>
              <a:rPr lang="en-GB" sz="2000" b="1" dirty="0"/>
              <a:t>Police:</a:t>
            </a:r>
          </a:p>
          <a:p>
            <a:r>
              <a:rPr lang="en-GB" sz="2000" dirty="0"/>
              <a:t>Emergency				</a:t>
            </a:r>
            <a:r>
              <a:rPr lang="en-GB" sz="2000" dirty="0">
                <a:solidFill>
                  <a:schemeClr val="tx2"/>
                </a:solidFill>
              </a:rPr>
              <a:t>999</a:t>
            </a:r>
            <a:r>
              <a:rPr lang="en-GB" sz="2000" dirty="0">
                <a:solidFill>
                  <a:srgbClr val="FF0000"/>
                </a:solidFill>
              </a:rPr>
              <a:t>  </a:t>
            </a:r>
            <a:r>
              <a:rPr lang="en-GB" sz="2000" dirty="0"/>
              <a:t>	</a:t>
            </a:r>
          </a:p>
          <a:p>
            <a:r>
              <a:rPr lang="en-GB" sz="2000" dirty="0"/>
              <a:t>Non-emergency:			101		</a:t>
            </a:r>
          </a:p>
          <a:p>
            <a:pPr marL="0" indent="0">
              <a:buNone/>
            </a:pPr>
            <a:r>
              <a:rPr lang="en-GB" sz="2000" b="1" dirty="0"/>
              <a:t>County – Adult and Children’s Social Care</a:t>
            </a:r>
          </a:p>
          <a:p>
            <a:r>
              <a:rPr lang="en-GB" sz="2000" dirty="0">
                <a:solidFill>
                  <a:schemeClr val="tx2"/>
                </a:solidFill>
              </a:rPr>
              <a:t>Tel:	0300 500 80 90  </a:t>
            </a:r>
            <a:r>
              <a:rPr lang="en-GB" sz="2000" dirty="0"/>
              <a:t>Out of hours</a:t>
            </a:r>
            <a:r>
              <a:rPr lang="en-GB" sz="2000" dirty="0">
                <a:solidFill>
                  <a:schemeClr val="tx2"/>
                </a:solidFill>
              </a:rPr>
              <a:t>: 0300 456 4546  </a:t>
            </a:r>
          </a:p>
          <a:p>
            <a:pPr marL="0" indent="0">
              <a:buNone/>
            </a:pPr>
            <a:r>
              <a:rPr lang="en-GB" sz="2000" b="1" dirty="0">
                <a:solidFill>
                  <a:schemeClr val="tx2"/>
                </a:solidFill>
              </a:rPr>
              <a:t>City</a:t>
            </a:r>
          </a:p>
          <a:p>
            <a:r>
              <a:rPr lang="en-GB" sz="2000" dirty="0">
                <a:solidFill>
                  <a:schemeClr val="tx2"/>
                </a:solidFill>
              </a:rPr>
              <a:t>Adult Services Tel:  0300 131 0300</a:t>
            </a:r>
          </a:p>
          <a:p>
            <a:r>
              <a:rPr lang="en-GB" sz="2000" dirty="0">
                <a:solidFill>
                  <a:schemeClr val="tx2"/>
                </a:solidFill>
              </a:rPr>
              <a:t>Children’s Services Tel:0115 876 4800</a:t>
            </a:r>
          </a:p>
          <a:p>
            <a:pPr marL="0" indent="0">
              <a:buNone/>
            </a:pPr>
            <a:r>
              <a:rPr lang="en-GB" sz="2000" b="1" dirty="0"/>
              <a:t>Diocesan Safeguarding Adviser:</a:t>
            </a:r>
          </a:p>
          <a:p>
            <a:r>
              <a:rPr lang="en-GB" sz="2000" dirty="0"/>
              <a:t>Tel:		</a:t>
            </a:r>
            <a:r>
              <a:rPr lang="en-GB" sz="1800" dirty="0">
                <a:solidFill>
                  <a:srgbClr val="000000"/>
                </a:solidFill>
                <a:effectLst/>
                <a:latin typeface="Lato" panose="020F0502020204030203" pitchFamily="34" charset="0"/>
                <a:ea typeface="Calibri" panose="020F0502020204030204" pitchFamily="34" charset="0"/>
                <a:cs typeface="Calibri" panose="020F0502020204030204" pitchFamily="34" charset="0"/>
              </a:rPr>
              <a:t>01636 817200   </a:t>
            </a:r>
            <a:r>
              <a:rPr lang="en-GB" sz="2000" dirty="0"/>
              <a:t>		</a:t>
            </a:r>
            <a:endParaRPr lang="en-GB" sz="2000" dirty="0">
              <a:solidFill>
                <a:schemeClr val="tx2"/>
              </a:solidFill>
            </a:endParaRPr>
          </a:p>
          <a:p>
            <a:r>
              <a:rPr lang="en-GB" sz="2000" dirty="0"/>
              <a:t>Email:</a:t>
            </a:r>
            <a:r>
              <a:rPr lang="en-GB" sz="2000"/>
              <a:t>	</a:t>
            </a:r>
            <a:r>
              <a:rPr lang="en-GB" sz="1800" u="sng">
                <a:solidFill>
                  <a:srgbClr val="000000"/>
                </a:solidFill>
                <a:effectLst/>
                <a:latin typeface="Lato" panose="020F0502020204030203" pitchFamily="34" charset="0"/>
                <a:ea typeface="Calibri" panose="020F0502020204030204" pitchFamily="34" charset="0"/>
                <a:cs typeface="Calibri" panose="020F0502020204030204" pitchFamily="34" charset="0"/>
                <a:hlinkClick r:id="rId3"/>
              </a:rPr>
              <a:t>safeguarding@southwell.anglican.org</a:t>
            </a:r>
            <a:endParaRPr lang="en-GB" sz="2000" dirty="0">
              <a:solidFill>
                <a:schemeClr val="tx2"/>
              </a:solidFill>
            </a:endParaRPr>
          </a:p>
          <a:p>
            <a:pPr>
              <a:buNone/>
            </a:pPr>
            <a:endParaRPr lang="en-GB" sz="2800" dirty="0"/>
          </a:p>
        </p:txBody>
      </p:sp>
      <p:sp>
        <p:nvSpPr>
          <p:cNvPr id="4" name="Slide Number Placeholder 3"/>
          <p:cNvSpPr>
            <a:spLocks noGrp="1"/>
          </p:cNvSpPr>
          <p:nvPr>
            <p:ph type="sldNum" sz="quarter" idx="12"/>
          </p:nvPr>
        </p:nvSpPr>
        <p:spPr/>
        <p:txBody>
          <a:bodyPr/>
          <a:lstStyle/>
          <a:p>
            <a:endParaRPr lang="en-GB" dirty="0"/>
          </a:p>
          <a:p>
            <a:fld id="{962F0849-0BE3-4B85-894E-7F8ED07CDB1C}" type="slidenum">
              <a:rPr lang="en-GB" smtClean="0"/>
              <a:t>14</a:t>
            </a:fld>
            <a:endParaRPr lang="en-GB" dirty="0"/>
          </a:p>
        </p:txBody>
      </p:sp>
    </p:spTree>
    <p:extLst>
      <p:ext uri="{BB962C8B-B14F-4D97-AF65-F5344CB8AC3E}">
        <p14:creationId xmlns:p14="http://schemas.microsoft.com/office/powerpoint/2010/main" val="3226886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7325" y="334162"/>
            <a:ext cx="10972800" cy="1143000"/>
          </a:xfrm>
        </p:spPr>
        <p:txBody>
          <a:bodyPr/>
          <a:lstStyle/>
          <a:p>
            <a:r>
              <a:rPr lang="en-GB" dirty="0"/>
              <a:t>We are a Church that </a:t>
            </a:r>
            <a:r>
              <a:rPr lang="en-GB" i="1" dirty="0"/>
              <a:t>loves </a:t>
            </a:r>
            <a:r>
              <a:rPr lang="en-GB" dirty="0"/>
              <a:t>and </a:t>
            </a:r>
            <a:r>
              <a:rPr lang="en-GB" i="1" dirty="0"/>
              <a:t>cares</a:t>
            </a:r>
            <a:endParaRPr lang="en-US" dirty="0"/>
          </a:p>
        </p:txBody>
      </p:sp>
      <p:sp>
        <p:nvSpPr>
          <p:cNvPr id="3" name="Content Placeholder 2"/>
          <p:cNvSpPr>
            <a:spLocks noGrp="1"/>
          </p:cNvSpPr>
          <p:nvPr>
            <p:ph idx="1"/>
          </p:nvPr>
        </p:nvSpPr>
        <p:spPr>
          <a:xfrm>
            <a:off x="313899" y="1132764"/>
            <a:ext cx="11559653" cy="5377219"/>
          </a:xfrm>
        </p:spPr>
        <p:txBody>
          <a:bodyPr>
            <a:normAutofit/>
          </a:bodyPr>
          <a:lstStyle/>
          <a:p>
            <a:pPr marL="0" indent="0">
              <a:buNone/>
            </a:pPr>
            <a:endParaRPr lang="en-US" dirty="0"/>
          </a:p>
          <a:p>
            <a:pPr lvl="0"/>
            <a:r>
              <a:rPr lang="en-US" sz="3800" i="1" dirty="0"/>
              <a:t>We respect all children, young people and adults.</a:t>
            </a:r>
            <a:br>
              <a:rPr lang="en-US" sz="3800" i="1" dirty="0"/>
            </a:br>
            <a:r>
              <a:rPr lang="en-US" sz="3800" i="1" dirty="0"/>
              <a:t>We care and love people and we protect them from harm.</a:t>
            </a:r>
            <a:endParaRPr lang="en-US" sz="3800" dirty="0"/>
          </a:p>
          <a:p>
            <a:pPr lvl="0"/>
            <a:r>
              <a:rPr lang="en-US" sz="3800" i="1" dirty="0"/>
              <a:t>Therefore, we select and train those with any responsibility in Church.</a:t>
            </a:r>
            <a:endParaRPr lang="en-US" sz="3800" dirty="0"/>
          </a:p>
          <a:p>
            <a:pPr lvl="0"/>
            <a:r>
              <a:rPr lang="en-US" sz="3800" i="1" dirty="0"/>
              <a:t>We respond to every concern and cooperate with the police if necessary.</a:t>
            </a:r>
          </a:p>
          <a:p>
            <a:r>
              <a:rPr lang="en-GB" sz="4000" i="1" dirty="0"/>
              <a:t>We provide </a:t>
            </a:r>
            <a:r>
              <a:rPr lang="en-US" sz="4000" i="1" dirty="0"/>
              <a:t>support and care.</a:t>
            </a:r>
            <a:endParaRPr lang="en-US" sz="4000" dirty="0"/>
          </a:p>
        </p:txBody>
      </p:sp>
    </p:spTree>
    <p:extLst>
      <p:ext uri="{BB962C8B-B14F-4D97-AF65-F5344CB8AC3E}">
        <p14:creationId xmlns:p14="http://schemas.microsoft.com/office/powerpoint/2010/main" val="4086795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Safeguarding Example</a:t>
            </a:r>
          </a:p>
        </p:txBody>
      </p:sp>
      <p:sp>
        <p:nvSpPr>
          <p:cNvPr id="3" name="Content Placeholder 2"/>
          <p:cNvSpPr>
            <a:spLocks noGrp="1"/>
          </p:cNvSpPr>
          <p:nvPr>
            <p:ph idx="1"/>
          </p:nvPr>
        </p:nvSpPr>
        <p:spPr/>
        <p:txBody>
          <a:bodyPr/>
          <a:lstStyle/>
          <a:p>
            <a:pPr marL="0" indent="0">
              <a:buNone/>
            </a:pPr>
            <a:endParaRPr lang="en-GB" dirty="0"/>
          </a:p>
          <a:p>
            <a:pPr marL="0" indent="0">
              <a:buNone/>
            </a:pPr>
            <a:r>
              <a:rPr lang="en-GB" dirty="0"/>
              <a:t>You often hear your neighbours fighting late into the night.  They shout a lot and you have heard the woman crying.  They have a baby who always looks well and is clean and nicely dressed.</a:t>
            </a:r>
          </a:p>
          <a:p>
            <a:pPr lvl="0"/>
            <a:endParaRPr lang="en-GB" dirty="0"/>
          </a:p>
          <a:p>
            <a:endParaRPr lang="en-GB" dirty="0"/>
          </a:p>
        </p:txBody>
      </p:sp>
    </p:spTree>
    <p:extLst>
      <p:ext uri="{BB962C8B-B14F-4D97-AF65-F5344CB8AC3E}">
        <p14:creationId xmlns:p14="http://schemas.microsoft.com/office/powerpoint/2010/main" val="66711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110865"/>
            <a:ext cx="10972800" cy="1143000"/>
          </a:xfrm>
        </p:spPr>
        <p:txBody>
          <a:bodyPr/>
          <a:lstStyle/>
          <a:p>
            <a:r>
              <a:rPr lang="en-GB" dirty="0"/>
              <a:t>What is Safeguarding? </a:t>
            </a:r>
            <a:endParaRPr lang="en-US" dirty="0"/>
          </a:p>
        </p:txBody>
      </p:sp>
      <p:sp>
        <p:nvSpPr>
          <p:cNvPr id="3" name="Content Placeholder 2"/>
          <p:cNvSpPr>
            <a:spLocks noGrp="1"/>
          </p:cNvSpPr>
          <p:nvPr>
            <p:ph idx="1"/>
          </p:nvPr>
        </p:nvSpPr>
        <p:spPr>
          <a:xfrm>
            <a:off x="300251" y="1417638"/>
            <a:ext cx="11559653" cy="5105991"/>
          </a:xfrm>
        </p:spPr>
        <p:txBody>
          <a:bodyPr>
            <a:normAutofit/>
          </a:bodyPr>
          <a:lstStyle/>
          <a:p>
            <a:pPr marL="0" indent="0">
              <a:buNone/>
            </a:pPr>
            <a:r>
              <a:rPr lang="en-US" sz="5500" dirty="0">
                <a:latin typeface="Gill Sans MT" panose="020B0502020104020203" pitchFamily="34" charset="0"/>
              </a:rPr>
              <a:t>Safeguarding means protecting people's health and dignity to be free from harm and abuse. It’s important for Christians because Jesus loves and cares for all people.</a:t>
            </a:r>
          </a:p>
          <a:p>
            <a:pPr marL="0" indent="0">
              <a:buNone/>
            </a:pPr>
            <a:endParaRPr lang="en-GB" dirty="0">
              <a:solidFill>
                <a:srgbClr val="2F3028"/>
              </a:solidFill>
              <a:latin typeface="Helvetica" charset="0"/>
            </a:endParaRPr>
          </a:p>
          <a:p>
            <a:pPr marL="0" indent="0">
              <a:buNone/>
            </a:pPr>
            <a:endParaRPr lang="en-US" dirty="0">
              <a:solidFill>
                <a:srgbClr val="2F3028"/>
              </a:solidFill>
              <a:latin typeface="Helvetica" charset="0"/>
            </a:endParaRPr>
          </a:p>
          <a:p>
            <a:pPr marL="0" indent="0">
              <a:buNone/>
            </a:pPr>
            <a:endParaRPr lang="en-US" dirty="0"/>
          </a:p>
        </p:txBody>
      </p:sp>
    </p:spTree>
    <p:extLst>
      <p:ext uri="{BB962C8B-B14F-4D97-AF65-F5344CB8AC3E}">
        <p14:creationId xmlns:p14="http://schemas.microsoft.com/office/powerpoint/2010/main" val="29328600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Abuse? </a:t>
            </a:r>
            <a:endParaRPr lang="en-US" dirty="0"/>
          </a:p>
        </p:txBody>
      </p:sp>
      <p:sp>
        <p:nvSpPr>
          <p:cNvPr id="3" name="Content Placeholder 2"/>
          <p:cNvSpPr>
            <a:spLocks noGrp="1"/>
          </p:cNvSpPr>
          <p:nvPr>
            <p:ph idx="1"/>
          </p:nvPr>
        </p:nvSpPr>
        <p:spPr/>
        <p:txBody>
          <a:bodyPr>
            <a:normAutofit/>
          </a:bodyPr>
          <a:lstStyle/>
          <a:p>
            <a:pPr marL="0" indent="0">
              <a:buNone/>
            </a:pPr>
            <a:r>
              <a:rPr lang="en-US" dirty="0">
                <a:latin typeface="Gill Sans MT" panose="020B0502020104020203" pitchFamily="34" charset="0"/>
              </a:rPr>
              <a:t>An abuse can be both doing someone physical harm or not protecting someone from harm.  </a:t>
            </a:r>
          </a:p>
          <a:p>
            <a:pPr marL="0" indent="0">
              <a:buNone/>
            </a:pPr>
            <a:r>
              <a:rPr lang="en-US" dirty="0">
                <a:latin typeface="Gill Sans MT" panose="020B0502020104020203" pitchFamily="34" charset="0"/>
              </a:rPr>
              <a:t>People can be abused in a family, in a school or any other community. People can be abused by different people, even those close to them. </a:t>
            </a:r>
          </a:p>
          <a:p>
            <a:pPr marL="0" indent="0">
              <a:buNone/>
            </a:pPr>
            <a:r>
              <a:rPr lang="en-US" dirty="0">
                <a:latin typeface="Gill Sans MT" panose="020B0502020104020203" pitchFamily="34" charset="0"/>
              </a:rPr>
              <a:t>People can also be abused on the internet by strangers, an adult or a child.</a:t>
            </a:r>
            <a:endParaRPr lang="en-US" dirty="0"/>
          </a:p>
        </p:txBody>
      </p:sp>
    </p:spTree>
    <p:extLst>
      <p:ext uri="{BB962C8B-B14F-4D97-AF65-F5344CB8AC3E}">
        <p14:creationId xmlns:p14="http://schemas.microsoft.com/office/powerpoint/2010/main" val="2207035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Who can abuse? </a:t>
            </a:r>
            <a:endParaRPr lang="en-US" dirty="0"/>
          </a:p>
        </p:txBody>
      </p:sp>
      <p:sp>
        <p:nvSpPr>
          <p:cNvPr id="3" name="Content Placeholder 2"/>
          <p:cNvSpPr>
            <a:spLocks noGrp="1"/>
          </p:cNvSpPr>
          <p:nvPr>
            <p:ph idx="1"/>
          </p:nvPr>
        </p:nvSpPr>
        <p:spPr/>
        <p:txBody>
          <a:bodyPr>
            <a:normAutofit/>
          </a:bodyPr>
          <a:lstStyle/>
          <a:p>
            <a:r>
              <a:rPr lang="en-US" dirty="0">
                <a:latin typeface="Gill Sans MT" panose="020B0502020104020203" pitchFamily="34" charset="0"/>
              </a:rPr>
              <a:t>Any age</a:t>
            </a:r>
          </a:p>
          <a:p>
            <a:r>
              <a:rPr lang="en-US" dirty="0">
                <a:latin typeface="Gill Sans MT" panose="020B0502020104020203" pitchFamily="34" charset="0"/>
              </a:rPr>
              <a:t>Male or female </a:t>
            </a:r>
          </a:p>
          <a:p>
            <a:r>
              <a:rPr lang="en-US" dirty="0">
                <a:latin typeface="Gill Sans MT" panose="020B0502020104020203" pitchFamily="34" charset="0"/>
              </a:rPr>
              <a:t>Rich and poor people</a:t>
            </a:r>
          </a:p>
          <a:p>
            <a:r>
              <a:rPr lang="en-US" dirty="0">
                <a:latin typeface="Gill Sans MT" panose="020B0502020104020203" pitchFamily="34" charset="0"/>
              </a:rPr>
              <a:t>‘Nice’ people </a:t>
            </a:r>
          </a:p>
          <a:p>
            <a:r>
              <a:rPr lang="en-US" dirty="0">
                <a:latin typeface="Gill Sans MT" panose="020B0502020104020203" pitchFamily="34" charset="0"/>
              </a:rPr>
              <a:t>Religious leaders or social workers</a:t>
            </a:r>
          </a:p>
          <a:p>
            <a:r>
              <a:rPr lang="en-US" dirty="0">
                <a:latin typeface="Gill Sans MT" panose="020B0502020104020203" pitchFamily="34" charset="0"/>
              </a:rPr>
              <a:t>Those in a position of power</a:t>
            </a:r>
          </a:p>
        </p:txBody>
      </p:sp>
    </p:spTree>
    <p:extLst>
      <p:ext uri="{BB962C8B-B14F-4D97-AF65-F5344CB8AC3E}">
        <p14:creationId xmlns:p14="http://schemas.microsoft.com/office/powerpoint/2010/main" val="3626163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Categories of Abuse</a:t>
            </a:r>
            <a:endParaRPr lang="en-US" dirty="0"/>
          </a:p>
        </p:txBody>
      </p:sp>
      <p:sp>
        <p:nvSpPr>
          <p:cNvPr id="3" name="Content Placeholder 2"/>
          <p:cNvSpPr>
            <a:spLocks noGrp="1"/>
          </p:cNvSpPr>
          <p:nvPr>
            <p:ph idx="1"/>
          </p:nvPr>
        </p:nvSpPr>
        <p:spPr>
          <a:xfrm>
            <a:off x="609600" y="1417639"/>
            <a:ext cx="10972800" cy="5081636"/>
          </a:xfrm>
        </p:spPr>
        <p:txBody>
          <a:bodyPr>
            <a:normAutofit/>
          </a:bodyPr>
          <a:lstStyle/>
          <a:p>
            <a:r>
              <a:rPr lang="en-GB" dirty="0"/>
              <a:t>Physical Abuse</a:t>
            </a:r>
          </a:p>
          <a:p>
            <a:r>
              <a:rPr lang="en-GB" dirty="0"/>
              <a:t>Sexual Abuse</a:t>
            </a:r>
          </a:p>
          <a:p>
            <a:r>
              <a:rPr lang="en-GB" dirty="0"/>
              <a:t>Emotional Abuse</a:t>
            </a:r>
          </a:p>
          <a:p>
            <a:r>
              <a:rPr lang="en-GB" dirty="0"/>
              <a:t>Neglect (not taking care of someone)</a:t>
            </a:r>
          </a:p>
          <a:p>
            <a:r>
              <a:rPr lang="en-GB" dirty="0"/>
              <a:t>Financial Abuse </a:t>
            </a:r>
          </a:p>
          <a:p>
            <a:r>
              <a:rPr lang="en-GB" dirty="0"/>
              <a:t>Racism</a:t>
            </a:r>
          </a:p>
        </p:txBody>
      </p:sp>
    </p:spTree>
    <p:extLst>
      <p:ext uri="{BB962C8B-B14F-4D97-AF65-F5344CB8AC3E}">
        <p14:creationId xmlns:p14="http://schemas.microsoft.com/office/powerpoint/2010/main" val="3541869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do you find out about abuse?</a:t>
            </a:r>
            <a:endParaRPr lang="en-US" dirty="0"/>
          </a:p>
        </p:txBody>
      </p:sp>
      <p:sp>
        <p:nvSpPr>
          <p:cNvPr id="3" name="Content Placeholder 2"/>
          <p:cNvSpPr>
            <a:spLocks noGrp="1"/>
          </p:cNvSpPr>
          <p:nvPr>
            <p:ph idx="1"/>
          </p:nvPr>
        </p:nvSpPr>
        <p:spPr/>
        <p:txBody>
          <a:bodyPr>
            <a:normAutofit/>
          </a:bodyPr>
          <a:lstStyle/>
          <a:p>
            <a:r>
              <a:rPr lang="en-GB" sz="3600" dirty="0"/>
              <a:t>Someone tells you what has happened or you see it.</a:t>
            </a:r>
          </a:p>
          <a:p>
            <a:r>
              <a:rPr lang="en-GB" sz="3600" dirty="0"/>
              <a:t>You see injury or behaviour that suggest abuse (e.g. a bruise) </a:t>
            </a:r>
          </a:p>
          <a:p>
            <a:r>
              <a:rPr lang="en-GB" sz="3600" dirty="0"/>
              <a:t>Someone tells you about someone being abused.</a:t>
            </a:r>
          </a:p>
          <a:p>
            <a:r>
              <a:rPr lang="en-GB" sz="3600" dirty="0"/>
              <a:t>On social media or the internet</a:t>
            </a:r>
          </a:p>
        </p:txBody>
      </p:sp>
    </p:spTree>
    <p:extLst>
      <p:ext uri="{BB962C8B-B14F-4D97-AF65-F5344CB8AC3E}">
        <p14:creationId xmlns:p14="http://schemas.microsoft.com/office/powerpoint/2010/main" val="3660083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do people not talk about it?</a:t>
            </a:r>
            <a:endParaRPr lang="en-US" dirty="0"/>
          </a:p>
        </p:txBody>
      </p:sp>
      <p:sp>
        <p:nvSpPr>
          <p:cNvPr id="3" name="Content Placeholder 2"/>
          <p:cNvSpPr>
            <a:spLocks noGrp="1"/>
          </p:cNvSpPr>
          <p:nvPr>
            <p:ph idx="1"/>
          </p:nvPr>
        </p:nvSpPr>
        <p:spPr/>
        <p:txBody>
          <a:bodyPr>
            <a:normAutofit/>
          </a:bodyPr>
          <a:lstStyle/>
          <a:p>
            <a:r>
              <a:rPr lang="en-GB" dirty="0"/>
              <a:t>Are afraid of being abused even more</a:t>
            </a:r>
          </a:p>
          <a:p>
            <a:r>
              <a:rPr lang="en-GB" dirty="0"/>
              <a:t>Think it's their own fault</a:t>
            </a:r>
          </a:p>
          <a:p>
            <a:r>
              <a:rPr lang="en-GB" dirty="0"/>
              <a:t>Think they will be put in prison</a:t>
            </a:r>
          </a:p>
          <a:p>
            <a:r>
              <a:rPr lang="en-GB" dirty="0"/>
              <a:t>Are ashamed</a:t>
            </a:r>
          </a:p>
          <a:p>
            <a:r>
              <a:rPr lang="en-GB" dirty="0"/>
              <a:t>Think that no one will believe them</a:t>
            </a:r>
          </a:p>
          <a:p>
            <a:r>
              <a:rPr lang="en-GB" dirty="0"/>
              <a:t>It happened a long time ago</a:t>
            </a:r>
            <a:endParaRPr lang="en-US" dirty="0"/>
          </a:p>
          <a:p>
            <a:r>
              <a:rPr lang="en-US" dirty="0"/>
              <a:t>They think it’s normal</a:t>
            </a:r>
            <a:endParaRPr lang="en-GB" dirty="0"/>
          </a:p>
        </p:txBody>
      </p:sp>
    </p:spTree>
    <p:extLst>
      <p:ext uri="{BB962C8B-B14F-4D97-AF65-F5344CB8AC3E}">
        <p14:creationId xmlns:p14="http://schemas.microsoft.com/office/powerpoint/2010/main" val="1648996913"/>
      </p:ext>
    </p:extLst>
  </p:cSld>
  <p:clrMapOvr>
    <a:masterClrMapping/>
  </p:clrMapOvr>
</p:sld>
</file>

<file path=ppt/theme/theme1.xml><?xml version="1.0" encoding="utf-8"?>
<a:theme xmlns:a="http://schemas.openxmlformats.org/drawingml/2006/main" name="1_SafeguardLilla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C303D9A4019F649939615889CB6017A" ma:contentTypeVersion="18" ma:contentTypeDescription="Create a new document." ma:contentTypeScope="" ma:versionID="28cf1a2dbd5594453d056a86e020bd8f">
  <xsd:schema xmlns:xsd="http://www.w3.org/2001/XMLSchema" xmlns:xs="http://www.w3.org/2001/XMLSchema" xmlns:p="http://schemas.microsoft.com/office/2006/metadata/properties" xmlns:ns2="11b36dc8-af16-4db3-bf9f-ad8d83a8a2f2" xmlns:ns3="3ff8dfec-7aea-40d3-8d89-45f8592a0a8e" targetNamespace="http://schemas.microsoft.com/office/2006/metadata/properties" ma:root="true" ma:fieldsID="c313945ad39e6c326cd9b1a3c10ea852" ns2:_="" ns3:_="">
    <xsd:import namespace="11b36dc8-af16-4db3-bf9f-ad8d83a8a2f2"/>
    <xsd:import namespace="3ff8dfec-7aea-40d3-8d89-45f8592a0a8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2:MediaServiceGenerationTime" minOccurs="0"/>
                <xsd:element ref="ns2:MediaServiceEventHashCode"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b36dc8-af16-4db3-bf9f-ad8d83a8a2f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8316538-a3d3-4fe9-9efe-451d569a326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ff8dfec-7aea-40d3-8d89-45f8592a0a8e"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6d17337-549b-4ddf-b732-2d629016e5f9}" ma:internalName="TaxCatchAll" ma:showField="CatchAllData" ma:web="3ff8dfec-7aea-40d3-8d89-45f8592a0a8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1b36dc8-af16-4db3-bf9f-ad8d83a8a2f2">
      <Terms xmlns="http://schemas.microsoft.com/office/infopath/2007/PartnerControls"/>
    </lcf76f155ced4ddcb4097134ff3c332f>
    <TaxCatchAll xmlns="3ff8dfec-7aea-40d3-8d89-45f8592a0a8e" xsi:nil="true"/>
  </documentManagement>
</p:properties>
</file>

<file path=customXml/itemProps1.xml><?xml version="1.0" encoding="utf-8"?>
<ds:datastoreItem xmlns:ds="http://schemas.openxmlformats.org/officeDocument/2006/customXml" ds:itemID="{6AA587F1-CA63-464E-97DC-F0936CFD4B35}"/>
</file>

<file path=customXml/itemProps2.xml><?xml version="1.0" encoding="utf-8"?>
<ds:datastoreItem xmlns:ds="http://schemas.openxmlformats.org/officeDocument/2006/customXml" ds:itemID="{601C5544-B348-48CD-8F13-CB4B687BFE43}"/>
</file>

<file path=customXml/itemProps3.xml><?xml version="1.0" encoding="utf-8"?>
<ds:datastoreItem xmlns:ds="http://schemas.openxmlformats.org/officeDocument/2006/customXml" ds:itemID="{9874C017-C819-48A5-86F9-E82EB73B774E}"/>
</file>

<file path=docProps/app.xml><?xml version="1.0" encoding="utf-8"?>
<Properties xmlns="http://schemas.openxmlformats.org/officeDocument/2006/extended-properties" xmlns:vt="http://schemas.openxmlformats.org/officeDocument/2006/docPropsVTypes">
  <Template>{0C00C00C-ED51-9642-A6DD-BC8896608240}tf10001119</Template>
  <TotalTime>366</TotalTime>
  <Words>2180</Words>
  <Application>Microsoft Office PowerPoint</Application>
  <PresentationFormat>Widescreen</PresentationFormat>
  <Paragraphs>227</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Gill Sans</vt:lpstr>
      <vt:lpstr>Gill Sans MT</vt:lpstr>
      <vt:lpstr>Helvetica</vt:lpstr>
      <vt:lpstr>Lato</vt:lpstr>
      <vt:lpstr>1_SafeguardLillac</vt:lpstr>
      <vt:lpstr>God cares about Safeguarding </vt:lpstr>
      <vt:lpstr>We are a Church that loves and cares</vt:lpstr>
      <vt:lpstr>Safeguarding Example</vt:lpstr>
      <vt:lpstr>What is Safeguarding? </vt:lpstr>
      <vt:lpstr>What is Abuse? </vt:lpstr>
      <vt:lpstr>Who can abuse? </vt:lpstr>
      <vt:lpstr>Categories of Abuse</vt:lpstr>
      <vt:lpstr>How do you find out about abuse?</vt:lpstr>
      <vt:lpstr>Why do people not talk about it?</vt:lpstr>
      <vt:lpstr>If you are worried</vt:lpstr>
      <vt:lpstr>How to handle a disclosure</vt:lpstr>
      <vt:lpstr>Why do people hear about abuses and don’t tell anyone?</vt:lpstr>
      <vt:lpstr>Helplines for further support</vt:lpstr>
      <vt:lpstr>Local 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Clarke</dc:creator>
  <cp:lastModifiedBy>Rich Wood</cp:lastModifiedBy>
  <cp:revision>43</cp:revision>
  <cp:lastPrinted>2018-02-12T08:48:40Z</cp:lastPrinted>
  <dcterms:created xsi:type="dcterms:W3CDTF">2016-10-27T08:44:03Z</dcterms:created>
  <dcterms:modified xsi:type="dcterms:W3CDTF">2025-03-16T21:15:17Z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0x010100AC303D9A4019F649939615889CB6017A</vt:lpwstr>
  </property>
</Properties>
</file>