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5" r:id="rId3"/>
    <p:sldId id="257" r:id="rId4"/>
    <p:sldId id="262" r:id="rId5"/>
    <p:sldId id="258" r:id="rId6"/>
    <p:sldId id="260" r:id="rId7"/>
    <p:sldId id="261" r:id="rId8"/>
    <p:sldId id="263"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00863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478" y="-2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26C040-DA31-4AA0-B13E-73BD833C6E70}" type="datetimeFigureOut">
              <a:rPr lang="en-GB" smtClean="0"/>
              <a:pPr/>
              <a:t>14/01/2012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1CC97E-9B52-4B7B-8500-9958539E306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1CC97E-9B52-4B7B-8500-9958539E306D}"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1CC97E-9B52-4B7B-8500-9958539E306D}"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1CC97E-9B52-4B7B-8500-9958539E306D}"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1CC97E-9B52-4B7B-8500-9958539E306D}"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1CC97E-9B52-4B7B-8500-9958539E306D}"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1CC97E-9B52-4B7B-8500-9958539E306D}"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1CC97E-9B52-4B7B-8500-9958539E306D}"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1CC97E-9B52-4B7B-8500-9958539E306D}"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1CC97E-9B52-4B7B-8500-9958539E306D}"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D8A43D6-1AB4-4C89-B745-DA8E70FF16FE}" type="datetimeFigureOut">
              <a:rPr lang="en-GB" smtClean="0"/>
              <a:pPr/>
              <a:t>14/01/2012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CEFF6E-C9F6-4EE1-957D-F38A8451B0D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8A43D6-1AB4-4C89-B745-DA8E70FF16FE}" type="datetimeFigureOut">
              <a:rPr lang="en-GB" smtClean="0"/>
              <a:pPr/>
              <a:t>14/01/2012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CEFF6E-C9F6-4EE1-957D-F38A8451B0D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8A43D6-1AB4-4C89-B745-DA8E70FF16FE}" type="datetimeFigureOut">
              <a:rPr lang="en-GB" smtClean="0"/>
              <a:pPr/>
              <a:t>14/01/2012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CEFF6E-C9F6-4EE1-957D-F38A8451B0D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8A43D6-1AB4-4C89-B745-DA8E70FF16FE}" type="datetimeFigureOut">
              <a:rPr lang="en-GB" smtClean="0"/>
              <a:pPr/>
              <a:t>14/01/2012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CEFF6E-C9F6-4EE1-957D-F38A8451B0D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8A43D6-1AB4-4C89-B745-DA8E70FF16FE}" type="datetimeFigureOut">
              <a:rPr lang="en-GB" smtClean="0"/>
              <a:pPr/>
              <a:t>14/01/2012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CEFF6E-C9F6-4EE1-957D-F38A8451B0D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D8A43D6-1AB4-4C89-B745-DA8E70FF16FE}" type="datetimeFigureOut">
              <a:rPr lang="en-GB" smtClean="0"/>
              <a:pPr/>
              <a:t>14/01/2012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CEFF6E-C9F6-4EE1-957D-F38A8451B0D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D8A43D6-1AB4-4C89-B745-DA8E70FF16FE}" type="datetimeFigureOut">
              <a:rPr lang="en-GB" smtClean="0"/>
              <a:pPr/>
              <a:t>14/01/2012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CEFF6E-C9F6-4EE1-957D-F38A8451B0D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D8A43D6-1AB4-4C89-B745-DA8E70FF16FE}" type="datetimeFigureOut">
              <a:rPr lang="en-GB" smtClean="0"/>
              <a:pPr/>
              <a:t>14/01/2012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CEFF6E-C9F6-4EE1-957D-F38A8451B0D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A43D6-1AB4-4C89-B745-DA8E70FF16FE}" type="datetimeFigureOut">
              <a:rPr lang="en-GB" smtClean="0"/>
              <a:pPr/>
              <a:t>14/01/2012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CEFF6E-C9F6-4EE1-957D-F38A8451B0D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A43D6-1AB4-4C89-B745-DA8E70FF16FE}" type="datetimeFigureOut">
              <a:rPr lang="en-GB" smtClean="0"/>
              <a:pPr/>
              <a:t>14/01/2012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CEFF6E-C9F6-4EE1-957D-F38A8451B0D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A43D6-1AB4-4C89-B745-DA8E70FF16FE}" type="datetimeFigureOut">
              <a:rPr lang="en-GB" smtClean="0"/>
              <a:pPr/>
              <a:t>14/01/2012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CEFF6E-C9F6-4EE1-957D-F38A8451B0D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A43D6-1AB4-4C89-B745-DA8E70FF16FE}" type="datetimeFigureOut">
              <a:rPr lang="en-GB" smtClean="0"/>
              <a:pPr/>
              <a:t>14/01/2012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EFF6E-C9F6-4EE1-957D-F38A8451B0D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1.xml"/><Relationship Id="rId5" Type="http://schemas.openxmlformats.org/officeDocument/2006/relationships/slide" Target="slide5.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1640" y="735087"/>
            <a:ext cx="6408712" cy="461665"/>
          </a:xfrm>
          <a:prstGeom prst="rect">
            <a:avLst/>
          </a:prstGeom>
          <a:solidFill>
            <a:srgbClr val="002060"/>
          </a:solidFill>
        </p:spPr>
        <p:txBody>
          <a:bodyPr wrap="square" rtlCol="0">
            <a:spAutoFit/>
          </a:bodyPr>
          <a:lstStyle/>
          <a:p>
            <a:pPr algn="ctr"/>
            <a:r>
              <a:rPr lang="en-GB" sz="2400" dirty="0" smtClean="0">
                <a:solidFill>
                  <a:schemeClr val="bg1"/>
                </a:solidFill>
              </a:rPr>
              <a:t>What is your relationship with the university?</a:t>
            </a:r>
            <a:endParaRPr lang="en-GB" sz="2400" dirty="0">
              <a:solidFill>
                <a:schemeClr val="bg1"/>
              </a:solidFill>
            </a:endParaRPr>
          </a:p>
        </p:txBody>
      </p:sp>
      <p:sp>
        <p:nvSpPr>
          <p:cNvPr id="6" name="TextBox 5">
            <a:hlinkClick r:id="rId3" action="ppaction://hlinksldjump"/>
          </p:cNvPr>
          <p:cNvSpPr txBox="1"/>
          <p:nvPr/>
        </p:nvSpPr>
        <p:spPr>
          <a:xfrm>
            <a:off x="1259632" y="2535287"/>
            <a:ext cx="1368152" cy="830997"/>
          </a:xfrm>
          <a:prstGeom prst="rect">
            <a:avLst/>
          </a:prstGeom>
          <a:solidFill>
            <a:srgbClr val="FF0000"/>
          </a:solidFill>
        </p:spPr>
        <p:txBody>
          <a:bodyPr wrap="square" rtlCol="0">
            <a:spAutoFit/>
          </a:bodyPr>
          <a:lstStyle/>
          <a:p>
            <a:pPr algn="ctr"/>
            <a:r>
              <a:rPr lang="en-GB" sz="2400" dirty="0" smtClean="0">
                <a:solidFill>
                  <a:schemeClr val="bg1"/>
                </a:solidFill>
              </a:rPr>
              <a:t>Click for ‘Student’</a:t>
            </a:r>
            <a:endParaRPr lang="en-GB" sz="2400" dirty="0">
              <a:solidFill>
                <a:schemeClr val="bg1"/>
              </a:solidFill>
            </a:endParaRPr>
          </a:p>
        </p:txBody>
      </p:sp>
      <p:sp>
        <p:nvSpPr>
          <p:cNvPr id="7" name="TextBox 6">
            <a:hlinkClick r:id="rId3" action="ppaction://hlinksldjump"/>
          </p:cNvPr>
          <p:cNvSpPr txBox="1"/>
          <p:nvPr/>
        </p:nvSpPr>
        <p:spPr>
          <a:xfrm>
            <a:off x="2411760" y="4316903"/>
            <a:ext cx="1872208" cy="1200329"/>
          </a:xfrm>
          <a:prstGeom prst="rect">
            <a:avLst/>
          </a:prstGeom>
          <a:solidFill>
            <a:srgbClr val="FF0000"/>
          </a:solidFill>
        </p:spPr>
        <p:txBody>
          <a:bodyPr wrap="square" rtlCol="0">
            <a:spAutoFit/>
          </a:bodyPr>
          <a:lstStyle/>
          <a:p>
            <a:pPr algn="ctr"/>
            <a:r>
              <a:rPr lang="en-GB" sz="2400" dirty="0" smtClean="0">
                <a:solidFill>
                  <a:schemeClr val="bg1"/>
                </a:solidFill>
              </a:rPr>
              <a:t>Click for ‘Employed as a Researcher’</a:t>
            </a:r>
            <a:endParaRPr lang="en-GB" sz="2400" dirty="0">
              <a:solidFill>
                <a:schemeClr val="bg1"/>
              </a:solidFill>
            </a:endParaRPr>
          </a:p>
        </p:txBody>
      </p:sp>
      <p:sp>
        <p:nvSpPr>
          <p:cNvPr id="15" name="Down Arrow 14"/>
          <p:cNvSpPr/>
          <p:nvPr/>
        </p:nvSpPr>
        <p:spPr>
          <a:xfrm>
            <a:off x="1547664" y="1484784"/>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own Arrow 15"/>
          <p:cNvSpPr/>
          <p:nvPr/>
        </p:nvSpPr>
        <p:spPr>
          <a:xfrm>
            <a:off x="2987824" y="1484784"/>
            <a:ext cx="720080" cy="266429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Down Arrow 16"/>
          <p:cNvSpPr/>
          <p:nvPr/>
        </p:nvSpPr>
        <p:spPr>
          <a:xfrm>
            <a:off x="4860032" y="1484784"/>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Down Arrow 17"/>
          <p:cNvSpPr/>
          <p:nvPr/>
        </p:nvSpPr>
        <p:spPr>
          <a:xfrm>
            <a:off x="6660232" y="1412776"/>
            <a:ext cx="720080" cy="266429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4283968" y="2598003"/>
            <a:ext cx="1872208" cy="1200329"/>
          </a:xfrm>
          <a:prstGeom prst="rect">
            <a:avLst/>
          </a:prstGeom>
          <a:solidFill>
            <a:srgbClr val="FF0000"/>
          </a:solidFill>
        </p:spPr>
        <p:txBody>
          <a:bodyPr wrap="square" rtlCol="0">
            <a:spAutoFit/>
          </a:bodyPr>
          <a:lstStyle/>
          <a:p>
            <a:pPr algn="ctr"/>
            <a:r>
              <a:rPr lang="en-GB" sz="2400" dirty="0" smtClean="0">
                <a:solidFill>
                  <a:schemeClr val="bg1"/>
                </a:solidFill>
              </a:rPr>
              <a:t>Click for ‘Employed in another role’</a:t>
            </a:r>
            <a:endParaRPr lang="en-GB" sz="2400" dirty="0">
              <a:solidFill>
                <a:schemeClr val="bg1"/>
              </a:solidFill>
            </a:endParaRPr>
          </a:p>
        </p:txBody>
      </p:sp>
      <p:sp>
        <p:nvSpPr>
          <p:cNvPr id="23" name="TextBox 22"/>
          <p:cNvSpPr txBox="1"/>
          <p:nvPr/>
        </p:nvSpPr>
        <p:spPr>
          <a:xfrm>
            <a:off x="6156176" y="4388911"/>
            <a:ext cx="1656184" cy="1200329"/>
          </a:xfrm>
          <a:prstGeom prst="rect">
            <a:avLst/>
          </a:prstGeom>
          <a:solidFill>
            <a:srgbClr val="FF0000"/>
          </a:solidFill>
        </p:spPr>
        <p:txBody>
          <a:bodyPr wrap="square" rtlCol="0">
            <a:spAutoFit/>
          </a:bodyPr>
          <a:lstStyle/>
          <a:p>
            <a:pPr algn="ctr"/>
            <a:r>
              <a:rPr lang="en-GB" sz="2400" dirty="0" smtClean="0">
                <a:solidFill>
                  <a:schemeClr val="bg1"/>
                </a:solidFill>
              </a:rPr>
              <a:t>Click for </a:t>
            </a:r>
          </a:p>
          <a:p>
            <a:pPr algn="ctr"/>
            <a:r>
              <a:rPr lang="en-GB" sz="2400" dirty="0" smtClean="0">
                <a:solidFill>
                  <a:schemeClr val="bg1"/>
                </a:solidFill>
              </a:rPr>
              <a:t>‘No formal  connection’</a:t>
            </a:r>
            <a:endParaRPr lang="en-GB" sz="2400" dirty="0">
              <a:solidFill>
                <a:schemeClr val="bg1"/>
              </a:solidFill>
            </a:endParaRPr>
          </a:p>
        </p:txBody>
      </p:sp>
      <p:sp>
        <p:nvSpPr>
          <p:cNvPr id="11" name="TextBox 10"/>
          <p:cNvSpPr txBox="1"/>
          <p:nvPr/>
        </p:nvSpPr>
        <p:spPr>
          <a:xfrm>
            <a:off x="323528" y="159023"/>
            <a:ext cx="8496944"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400" i="1" dirty="0" smtClean="0"/>
              <a:t>Go on to Slide Show view to make the ‘click for…’ boxes work</a:t>
            </a:r>
            <a:endParaRPr lang="en-GB" sz="24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1640" y="1340768"/>
            <a:ext cx="5760640" cy="830997"/>
          </a:xfrm>
          <a:prstGeom prst="rect">
            <a:avLst/>
          </a:prstGeom>
          <a:solidFill>
            <a:srgbClr val="002060"/>
          </a:solidFill>
        </p:spPr>
        <p:txBody>
          <a:bodyPr wrap="square" rtlCol="0">
            <a:spAutoFit/>
          </a:bodyPr>
          <a:lstStyle/>
          <a:p>
            <a:r>
              <a:rPr lang="en-GB" sz="2400" dirty="0" smtClean="0">
                <a:solidFill>
                  <a:schemeClr val="bg1"/>
                </a:solidFill>
              </a:rPr>
              <a:t>Do you have the support of the CLAHRC staff where you wish to be involved?</a:t>
            </a:r>
            <a:endParaRPr lang="en-GB" sz="2400" dirty="0">
              <a:solidFill>
                <a:schemeClr val="bg1"/>
              </a:solidFill>
            </a:endParaRPr>
          </a:p>
        </p:txBody>
      </p:sp>
      <p:sp>
        <p:nvSpPr>
          <p:cNvPr id="7" name="TextBox 6"/>
          <p:cNvSpPr txBox="1"/>
          <p:nvPr/>
        </p:nvSpPr>
        <p:spPr>
          <a:xfrm>
            <a:off x="3419872" y="3068960"/>
            <a:ext cx="3744416" cy="830997"/>
          </a:xfrm>
          <a:prstGeom prst="rect">
            <a:avLst/>
          </a:prstGeom>
          <a:solidFill>
            <a:srgbClr val="002060"/>
          </a:solidFill>
        </p:spPr>
        <p:txBody>
          <a:bodyPr wrap="square" rtlCol="0">
            <a:spAutoFit/>
          </a:bodyPr>
          <a:lstStyle/>
          <a:p>
            <a:r>
              <a:rPr lang="en-GB" sz="2400" dirty="0" smtClean="0">
                <a:solidFill>
                  <a:schemeClr val="bg1"/>
                </a:solidFill>
              </a:rPr>
              <a:t>Will you be  carrying out activities as a researcher?</a:t>
            </a:r>
            <a:endParaRPr lang="en-GB" sz="2400" dirty="0">
              <a:solidFill>
                <a:schemeClr val="bg1"/>
              </a:solidFill>
            </a:endParaRPr>
          </a:p>
        </p:txBody>
      </p:sp>
      <p:sp>
        <p:nvSpPr>
          <p:cNvPr id="8" name="TextBox 7">
            <a:hlinkClick r:id="rId3" action="ppaction://hlinksldjump"/>
          </p:cNvPr>
          <p:cNvSpPr txBox="1"/>
          <p:nvPr/>
        </p:nvSpPr>
        <p:spPr>
          <a:xfrm>
            <a:off x="3347864" y="4980077"/>
            <a:ext cx="2088232" cy="461665"/>
          </a:xfrm>
          <a:prstGeom prst="rect">
            <a:avLst/>
          </a:prstGeom>
          <a:solidFill>
            <a:srgbClr val="FF0000"/>
          </a:solidFill>
        </p:spPr>
        <p:txBody>
          <a:bodyPr wrap="square" rtlCol="0">
            <a:spAutoFit/>
          </a:bodyPr>
          <a:lstStyle/>
          <a:p>
            <a:pPr algn="ctr"/>
            <a:r>
              <a:rPr lang="en-GB" sz="2400" dirty="0" smtClean="0">
                <a:solidFill>
                  <a:schemeClr val="bg1"/>
                </a:solidFill>
              </a:rPr>
              <a:t>Click for ‘YES’</a:t>
            </a:r>
            <a:endParaRPr lang="en-GB" sz="2400" dirty="0">
              <a:solidFill>
                <a:schemeClr val="bg1"/>
              </a:solidFill>
            </a:endParaRPr>
          </a:p>
        </p:txBody>
      </p:sp>
      <p:sp>
        <p:nvSpPr>
          <p:cNvPr id="9" name="TextBox 8">
            <a:hlinkClick r:id="rId4" action="ppaction://hlinksldjump"/>
          </p:cNvPr>
          <p:cNvSpPr txBox="1"/>
          <p:nvPr/>
        </p:nvSpPr>
        <p:spPr>
          <a:xfrm>
            <a:off x="5868144" y="4980077"/>
            <a:ext cx="2088232" cy="461665"/>
          </a:xfrm>
          <a:prstGeom prst="rect">
            <a:avLst/>
          </a:prstGeom>
          <a:solidFill>
            <a:srgbClr val="FF0000"/>
          </a:solidFill>
        </p:spPr>
        <p:txBody>
          <a:bodyPr wrap="square" rtlCol="0">
            <a:spAutoFit/>
          </a:bodyPr>
          <a:lstStyle/>
          <a:p>
            <a:pPr algn="ctr"/>
            <a:r>
              <a:rPr lang="en-GB" sz="2400" dirty="0" smtClean="0">
                <a:solidFill>
                  <a:schemeClr val="bg1"/>
                </a:solidFill>
              </a:rPr>
              <a:t>Click for ‘NO’</a:t>
            </a:r>
            <a:endParaRPr lang="en-GB" sz="2400" dirty="0">
              <a:solidFill>
                <a:schemeClr val="bg1"/>
              </a:solidFill>
            </a:endParaRPr>
          </a:p>
        </p:txBody>
      </p:sp>
      <p:sp>
        <p:nvSpPr>
          <p:cNvPr id="16" name="Down Arrow 15"/>
          <p:cNvSpPr/>
          <p:nvPr/>
        </p:nvSpPr>
        <p:spPr>
          <a:xfrm>
            <a:off x="3635896" y="2243773"/>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Down Arrow 16"/>
          <p:cNvSpPr/>
          <p:nvPr/>
        </p:nvSpPr>
        <p:spPr>
          <a:xfrm>
            <a:off x="4644008" y="3971965"/>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Down Arrow 17"/>
          <p:cNvSpPr/>
          <p:nvPr/>
        </p:nvSpPr>
        <p:spPr>
          <a:xfrm>
            <a:off x="5868144" y="3971965"/>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2195736" y="2358172"/>
            <a:ext cx="1296144" cy="461665"/>
          </a:xfrm>
          <a:prstGeom prst="rect">
            <a:avLst/>
          </a:prstGeom>
          <a:noFill/>
        </p:spPr>
        <p:txBody>
          <a:bodyPr wrap="square" rtlCol="0">
            <a:spAutoFit/>
          </a:bodyPr>
          <a:lstStyle/>
          <a:p>
            <a:pPr algn="r"/>
            <a:r>
              <a:rPr lang="en-GB" sz="2400" dirty="0" smtClean="0"/>
              <a:t>Got it!</a:t>
            </a:r>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7544" y="692696"/>
            <a:ext cx="3528392" cy="1569660"/>
          </a:xfrm>
          <a:prstGeom prst="rect">
            <a:avLst/>
          </a:prstGeom>
          <a:solidFill>
            <a:srgbClr val="002060"/>
          </a:solidFill>
        </p:spPr>
        <p:txBody>
          <a:bodyPr wrap="square" rtlCol="0">
            <a:spAutoFit/>
          </a:bodyPr>
          <a:lstStyle/>
          <a:p>
            <a:r>
              <a:rPr lang="en-GB" sz="2400" dirty="0" smtClean="0">
                <a:solidFill>
                  <a:schemeClr val="bg1"/>
                </a:solidFill>
              </a:rPr>
              <a:t>The Chief Investigator for the study will help you apply to the University for a ‘Research Passport.’ </a:t>
            </a:r>
            <a:endParaRPr lang="en-GB" sz="2400" dirty="0">
              <a:solidFill>
                <a:schemeClr val="bg1"/>
              </a:solidFill>
            </a:endParaRPr>
          </a:p>
        </p:txBody>
      </p:sp>
      <p:sp>
        <p:nvSpPr>
          <p:cNvPr id="8" name="TextBox 7">
            <a:hlinkClick r:id="rId3" action="ppaction://hlinksldjump"/>
          </p:cNvPr>
          <p:cNvSpPr txBox="1"/>
          <p:nvPr/>
        </p:nvSpPr>
        <p:spPr>
          <a:xfrm>
            <a:off x="3635896" y="5991671"/>
            <a:ext cx="2088232" cy="461665"/>
          </a:xfrm>
          <a:prstGeom prst="rect">
            <a:avLst/>
          </a:prstGeom>
          <a:solidFill>
            <a:srgbClr val="FF0000"/>
          </a:solidFill>
        </p:spPr>
        <p:txBody>
          <a:bodyPr wrap="square" rtlCol="0">
            <a:spAutoFit/>
          </a:bodyPr>
          <a:lstStyle/>
          <a:p>
            <a:pPr algn="ctr"/>
            <a:r>
              <a:rPr lang="en-GB" sz="2400" dirty="0" smtClean="0">
                <a:solidFill>
                  <a:schemeClr val="bg1"/>
                </a:solidFill>
              </a:rPr>
              <a:t>Press for ‘YES’</a:t>
            </a:r>
            <a:endParaRPr lang="en-GB" sz="2400" dirty="0">
              <a:solidFill>
                <a:schemeClr val="bg1"/>
              </a:solidFill>
            </a:endParaRPr>
          </a:p>
        </p:txBody>
      </p:sp>
      <p:sp>
        <p:nvSpPr>
          <p:cNvPr id="9" name="TextBox 8">
            <a:hlinkClick r:id="rId4" action="ppaction://hlinksldjump"/>
          </p:cNvPr>
          <p:cNvSpPr txBox="1"/>
          <p:nvPr/>
        </p:nvSpPr>
        <p:spPr>
          <a:xfrm>
            <a:off x="6444208" y="5991671"/>
            <a:ext cx="2088232" cy="461665"/>
          </a:xfrm>
          <a:prstGeom prst="rect">
            <a:avLst/>
          </a:prstGeom>
          <a:solidFill>
            <a:srgbClr val="FF0000"/>
          </a:solidFill>
        </p:spPr>
        <p:txBody>
          <a:bodyPr wrap="square" rtlCol="0">
            <a:spAutoFit/>
          </a:bodyPr>
          <a:lstStyle/>
          <a:p>
            <a:pPr algn="ctr"/>
            <a:r>
              <a:rPr lang="en-GB" sz="2400" dirty="0" smtClean="0">
                <a:solidFill>
                  <a:schemeClr val="bg1"/>
                </a:solidFill>
              </a:rPr>
              <a:t>Press for ‘NO’</a:t>
            </a:r>
            <a:endParaRPr lang="en-GB" sz="2400" dirty="0">
              <a:solidFill>
                <a:schemeClr val="bg1"/>
              </a:solidFill>
            </a:endParaRPr>
          </a:p>
        </p:txBody>
      </p:sp>
      <p:sp>
        <p:nvSpPr>
          <p:cNvPr id="11" name="TextBox 10">
            <a:hlinkClick r:id="rId5" action="ppaction://hlinksldjump"/>
          </p:cNvPr>
          <p:cNvSpPr txBox="1"/>
          <p:nvPr/>
        </p:nvSpPr>
        <p:spPr>
          <a:xfrm>
            <a:off x="5220072" y="836712"/>
            <a:ext cx="2915816" cy="1200329"/>
          </a:xfrm>
          <a:prstGeom prst="rect">
            <a:avLst/>
          </a:prstGeom>
          <a:solidFill>
            <a:srgbClr val="FF0000"/>
          </a:solidFill>
        </p:spPr>
        <p:txBody>
          <a:bodyPr wrap="square" rtlCol="0">
            <a:spAutoFit/>
          </a:bodyPr>
          <a:lstStyle/>
          <a:p>
            <a:pPr algn="ctr"/>
            <a:r>
              <a:rPr lang="en-GB" sz="2400" dirty="0" smtClean="0">
                <a:solidFill>
                  <a:schemeClr val="bg1"/>
                </a:solidFill>
              </a:rPr>
              <a:t>Click for more information about Research Passports</a:t>
            </a:r>
            <a:endParaRPr lang="en-GB" sz="2400" dirty="0">
              <a:solidFill>
                <a:schemeClr val="bg1"/>
              </a:solidFill>
            </a:endParaRPr>
          </a:p>
        </p:txBody>
      </p:sp>
      <p:sp>
        <p:nvSpPr>
          <p:cNvPr id="12" name="TextBox 11"/>
          <p:cNvSpPr txBox="1"/>
          <p:nvPr/>
        </p:nvSpPr>
        <p:spPr>
          <a:xfrm>
            <a:off x="1403648" y="4326195"/>
            <a:ext cx="7056784" cy="830997"/>
          </a:xfrm>
          <a:prstGeom prst="rect">
            <a:avLst/>
          </a:prstGeom>
          <a:solidFill>
            <a:srgbClr val="002060"/>
          </a:solidFill>
        </p:spPr>
        <p:txBody>
          <a:bodyPr wrap="square" rtlCol="0">
            <a:spAutoFit/>
          </a:bodyPr>
          <a:lstStyle/>
          <a:p>
            <a:r>
              <a:rPr lang="en-GB" sz="2400" dirty="0" smtClean="0">
                <a:solidFill>
                  <a:schemeClr val="bg1"/>
                </a:solidFill>
              </a:rPr>
              <a:t>Is your activity deemed to affect patient care – could it be considered as a healthcare intervention?</a:t>
            </a:r>
            <a:endParaRPr lang="en-GB" sz="2400" dirty="0">
              <a:solidFill>
                <a:schemeClr val="bg1"/>
              </a:solidFill>
            </a:endParaRPr>
          </a:p>
        </p:txBody>
      </p:sp>
      <p:sp>
        <p:nvSpPr>
          <p:cNvPr id="14" name="Down Arrow 13"/>
          <p:cNvSpPr/>
          <p:nvPr/>
        </p:nvSpPr>
        <p:spPr>
          <a:xfrm>
            <a:off x="2555776" y="2348880"/>
            <a:ext cx="720080" cy="194421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Down Arrow 14"/>
          <p:cNvSpPr/>
          <p:nvPr/>
        </p:nvSpPr>
        <p:spPr>
          <a:xfrm>
            <a:off x="4788024" y="5157192"/>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own Arrow 15"/>
          <p:cNvSpPr/>
          <p:nvPr/>
        </p:nvSpPr>
        <p:spPr>
          <a:xfrm>
            <a:off x="6228184" y="5157192"/>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Down Arrow 17"/>
          <p:cNvSpPr/>
          <p:nvPr/>
        </p:nvSpPr>
        <p:spPr>
          <a:xfrm rot="16200000">
            <a:off x="4175956" y="1016732"/>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hlinkClick r:id="rId6" action="ppaction://hlinksldjump"/>
          </p:cNvPr>
          <p:cNvSpPr txBox="1"/>
          <p:nvPr/>
        </p:nvSpPr>
        <p:spPr>
          <a:xfrm>
            <a:off x="251520" y="5397023"/>
            <a:ext cx="2088232" cy="1200329"/>
          </a:xfrm>
          <a:prstGeom prst="rect">
            <a:avLst/>
          </a:prstGeom>
          <a:solidFill>
            <a:srgbClr val="FF0000"/>
          </a:solidFill>
        </p:spPr>
        <p:txBody>
          <a:bodyPr wrap="square" rtlCol="0">
            <a:spAutoFit/>
          </a:bodyPr>
          <a:lstStyle/>
          <a:p>
            <a:pPr algn="ctr"/>
            <a:r>
              <a:rPr lang="en-GB" sz="2400" dirty="0" smtClean="0">
                <a:solidFill>
                  <a:schemeClr val="bg1"/>
                </a:solidFill>
              </a:rPr>
              <a:t>Click to go back to the previous slide</a:t>
            </a:r>
            <a:endParaRPr lang="en-GB" sz="2400" dirty="0">
              <a:solidFill>
                <a:schemeClr val="bg1"/>
              </a:solidFill>
            </a:endParaRPr>
          </a:p>
        </p:txBody>
      </p:sp>
      <p:sp>
        <p:nvSpPr>
          <p:cNvPr id="21" name="TextBox 20"/>
          <p:cNvSpPr txBox="1"/>
          <p:nvPr/>
        </p:nvSpPr>
        <p:spPr>
          <a:xfrm>
            <a:off x="827584" y="3687415"/>
            <a:ext cx="1584176" cy="461665"/>
          </a:xfrm>
          <a:prstGeom prst="rect">
            <a:avLst/>
          </a:prstGeom>
          <a:noFill/>
        </p:spPr>
        <p:txBody>
          <a:bodyPr wrap="square" rtlCol="0">
            <a:spAutoFit/>
          </a:bodyPr>
          <a:lstStyle/>
          <a:p>
            <a:pPr algn="r"/>
            <a:r>
              <a:rPr lang="en-GB" sz="2400" dirty="0" smtClean="0"/>
              <a:t>Got one!</a:t>
            </a: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332656"/>
            <a:ext cx="7848872" cy="1569660"/>
          </a:xfrm>
          <a:prstGeom prst="rect">
            <a:avLst/>
          </a:prstGeom>
          <a:solidFill>
            <a:srgbClr val="002060"/>
          </a:solidFill>
        </p:spPr>
        <p:txBody>
          <a:bodyPr wrap="square" rtlCol="0">
            <a:spAutoFit/>
          </a:bodyPr>
          <a:lstStyle/>
          <a:p>
            <a:r>
              <a:rPr lang="en-GB" sz="2400" dirty="0" smtClean="0">
                <a:solidFill>
                  <a:schemeClr val="bg1"/>
                </a:solidFill>
              </a:rPr>
              <a:t>The Chief Investigator for your study will submit your details to Research Governance  who then apply to the Human Resources Department of the lead NHS Trust where you hope to be involved. </a:t>
            </a:r>
            <a:endParaRPr lang="en-GB" sz="2400" dirty="0">
              <a:solidFill>
                <a:schemeClr val="bg1"/>
              </a:solidFill>
            </a:endParaRPr>
          </a:p>
        </p:txBody>
      </p:sp>
      <p:sp>
        <p:nvSpPr>
          <p:cNvPr id="6" name="TextBox 5"/>
          <p:cNvSpPr txBox="1"/>
          <p:nvPr/>
        </p:nvSpPr>
        <p:spPr>
          <a:xfrm>
            <a:off x="1331640" y="2780928"/>
            <a:ext cx="5904656" cy="830997"/>
          </a:xfrm>
          <a:prstGeom prst="rect">
            <a:avLst/>
          </a:prstGeom>
          <a:solidFill>
            <a:srgbClr val="002060"/>
          </a:solidFill>
        </p:spPr>
        <p:txBody>
          <a:bodyPr wrap="square" rtlCol="0">
            <a:spAutoFit/>
          </a:bodyPr>
          <a:lstStyle/>
          <a:p>
            <a:r>
              <a:rPr lang="en-GB" sz="2400" dirty="0" smtClean="0">
                <a:solidFill>
                  <a:schemeClr val="bg1"/>
                </a:solidFill>
              </a:rPr>
              <a:t>The Human Resources Department may offer you an Honorary Contract as a Volunteer</a:t>
            </a:r>
            <a:endParaRPr lang="en-GB" sz="2400" dirty="0">
              <a:solidFill>
                <a:schemeClr val="bg1"/>
              </a:solidFill>
            </a:endParaRPr>
          </a:p>
        </p:txBody>
      </p:sp>
      <p:sp>
        <p:nvSpPr>
          <p:cNvPr id="8" name="TextBox 7"/>
          <p:cNvSpPr txBox="1"/>
          <p:nvPr/>
        </p:nvSpPr>
        <p:spPr>
          <a:xfrm>
            <a:off x="5508104" y="5775647"/>
            <a:ext cx="2088232" cy="461665"/>
          </a:xfrm>
          <a:prstGeom prst="rect">
            <a:avLst/>
          </a:prstGeom>
          <a:gradFill>
            <a:gsLst>
              <a:gs pos="0">
                <a:srgbClr val="03D4A8"/>
              </a:gs>
              <a:gs pos="25000">
                <a:srgbClr val="21D6E0"/>
              </a:gs>
              <a:gs pos="75000">
                <a:srgbClr val="0087E6"/>
              </a:gs>
              <a:gs pos="100000">
                <a:srgbClr val="005CBF"/>
              </a:gs>
            </a:gsLst>
            <a:lin ang="5400000" scaled="0"/>
          </a:gradFill>
        </p:spPr>
        <p:txBody>
          <a:bodyPr wrap="square" rtlCol="0">
            <a:spAutoFit/>
          </a:bodyPr>
          <a:lstStyle/>
          <a:p>
            <a:pPr algn="ctr"/>
            <a:r>
              <a:rPr lang="en-GB" sz="2400" dirty="0" smtClean="0">
                <a:solidFill>
                  <a:schemeClr val="bg1"/>
                </a:solidFill>
              </a:rPr>
              <a:t>You can start!</a:t>
            </a:r>
            <a:endParaRPr lang="en-GB" sz="2400" dirty="0">
              <a:solidFill>
                <a:schemeClr val="bg1"/>
              </a:solidFill>
            </a:endParaRPr>
          </a:p>
        </p:txBody>
      </p:sp>
      <p:sp>
        <p:nvSpPr>
          <p:cNvPr id="10" name="Down Arrow 9"/>
          <p:cNvSpPr/>
          <p:nvPr/>
        </p:nvSpPr>
        <p:spPr>
          <a:xfrm>
            <a:off x="1907704" y="1988840"/>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924200" y="4479503"/>
            <a:ext cx="5176192" cy="461665"/>
          </a:xfrm>
          <a:prstGeom prst="rect">
            <a:avLst/>
          </a:prstGeom>
          <a:solidFill>
            <a:srgbClr val="002060"/>
          </a:solidFill>
        </p:spPr>
        <p:txBody>
          <a:bodyPr wrap="square" rtlCol="0">
            <a:spAutoFit/>
          </a:bodyPr>
          <a:lstStyle/>
          <a:p>
            <a:r>
              <a:rPr lang="en-GB" sz="2400" dirty="0" smtClean="0">
                <a:solidFill>
                  <a:schemeClr val="bg1"/>
                </a:solidFill>
              </a:rPr>
              <a:t>Do you have an Honorary Contract?</a:t>
            </a:r>
            <a:endParaRPr lang="en-GB" sz="2400" dirty="0">
              <a:solidFill>
                <a:schemeClr val="bg1"/>
              </a:solidFill>
            </a:endParaRPr>
          </a:p>
        </p:txBody>
      </p:sp>
      <p:sp>
        <p:nvSpPr>
          <p:cNvPr id="12" name="Down Arrow 11"/>
          <p:cNvSpPr/>
          <p:nvPr/>
        </p:nvSpPr>
        <p:spPr>
          <a:xfrm>
            <a:off x="3491880" y="3645024"/>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Down Arrow 12"/>
          <p:cNvSpPr/>
          <p:nvPr/>
        </p:nvSpPr>
        <p:spPr>
          <a:xfrm>
            <a:off x="5436096" y="4941168"/>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hlinkClick r:id="rId3" action="ppaction://hlinksldjump"/>
          </p:cNvPr>
          <p:cNvSpPr txBox="1"/>
          <p:nvPr/>
        </p:nvSpPr>
        <p:spPr>
          <a:xfrm>
            <a:off x="251520" y="5397023"/>
            <a:ext cx="2088232" cy="1200329"/>
          </a:xfrm>
          <a:prstGeom prst="rect">
            <a:avLst/>
          </a:prstGeom>
          <a:solidFill>
            <a:srgbClr val="FF0000"/>
          </a:solidFill>
        </p:spPr>
        <p:txBody>
          <a:bodyPr wrap="square" rtlCol="0">
            <a:spAutoFit/>
          </a:bodyPr>
          <a:lstStyle/>
          <a:p>
            <a:pPr algn="ctr"/>
            <a:r>
              <a:rPr lang="en-GB" sz="2400" dirty="0" smtClean="0">
                <a:solidFill>
                  <a:schemeClr val="bg1"/>
                </a:solidFill>
              </a:rPr>
              <a:t>Click to go back to the previous slide</a:t>
            </a:r>
            <a:endParaRPr lang="en-GB" sz="2400" dirty="0">
              <a:solidFill>
                <a:schemeClr val="bg1"/>
              </a:solidFill>
            </a:endParaRPr>
          </a:p>
        </p:txBody>
      </p:sp>
      <p:sp>
        <p:nvSpPr>
          <p:cNvPr id="15" name="TextBox 14"/>
          <p:cNvSpPr txBox="1"/>
          <p:nvPr/>
        </p:nvSpPr>
        <p:spPr>
          <a:xfrm>
            <a:off x="3672408" y="5229200"/>
            <a:ext cx="1547664" cy="461665"/>
          </a:xfrm>
          <a:prstGeom prst="rect">
            <a:avLst/>
          </a:prstGeom>
          <a:noFill/>
        </p:spPr>
        <p:txBody>
          <a:bodyPr wrap="square" rtlCol="0">
            <a:spAutoFit/>
          </a:bodyPr>
          <a:lstStyle/>
          <a:p>
            <a:pPr algn="r"/>
            <a:r>
              <a:rPr lang="en-GB" sz="2400" dirty="0" smtClean="0"/>
              <a:t>Got one!</a:t>
            </a: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4" y="332656"/>
            <a:ext cx="8208912" cy="5262979"/>
          </a:xfrm>
          <a:prstGeom prst="rect">
            <a:avLst/>
          </a:prstGeom>
          <a:solidFill>
            <a:srgbClr val="00863D"/>
          </a:solidFill>
        </p:spPr>
        <p:txBody>
          <a:bodyPr wrap="square" rtlCol="0">
            <a:spAutoFit/>
          </a:bodyPr>
          <a:lstStyle/>
          <a:p>
            <a:r>
              <a:rPr lang="en-GB" sz="2400" dirty="0" smtClean="0">
                <a:solidFill>
                  <a:schemeClr val="bg1"/>
                </a:solidFill>
              </a:rPr>
              <a:t>The University will need to see several documents to support your application for a Research Passport. </a:t>
            </a:r>
          </a:p>
          <a:p>
            <a:endParaRPr lang="en-GB" sz="2400" dirty="0">
              <a:solidFill>
                <a:schemeClr val="bg1"/>
              </a:solidFill>
            </a:endParaRPr>
          </a:p>
          <a:p>
            <a:r>
              <a:rPr lang="en-GB" sz="2400" dirty="0" smtClean="0">
                <a:solidFill>
                  <a:schemeClr val="bg1"/>
                </a:solidFill>
              </a:rPr>
              <a:t>These include support from the Chief Investigator for the study you will be involved with, a Criminal Records Bureau check, support from the University Occupational Health department, evidence of relevant qualifications and experience, and support from the lead NHS Trust partner with whom you will be working. </a:t>
            </a:r>
          </a:p>
          <a:p>
            <a:endParaRPr lang="en-GB" sz="2400" dirty="0">
              <a:solidFill>
                <a:schemeClr val="bg1"/>
              </a:solidFill>
            </a:endParaRPr>
          </a:p>
          <a:p>
            <a:r>
              <a:rPr lang="en-GB" sz="2400" dirty="0" smtClean="0">
                <a:solidFill>
                  <a:schemeClr val="bg1"/>
                </a:solidFill>
              </a:rPr>
              <a:t>There is a long policy document on Research Passports here.</a:t>
            </a:r>
          </a:p>
          <a:p>
            <a:endParaRPr lang="en-GB" sz="2400" dirty="0">
              <a:solidFill>
                <a:schemeClr val="bg1"/>
              </a:solidFill>
            </a:endParaRPr>
          </a:p>
          <a:p>
            <a:r>
              <a:rPr lang="en-GB" sz="2400" dirty="0" smtClean="0">
                <a:solidFill>
                  <a:schemeClr val="bg1"/>
                </a:solidFill>
              </a:rPr>
              <a:t>Once you have your passport, you will need to submit it each time you start a new research project, in order to obtain the support of the NHS organisation (s) where you will be working.</a:t>
            </a:r>
            <a:endParaRPr lang="en-GB" sz="2400" dirty="0">
              <a:solidFill>
                <a:schemeClr val="bg1"/>
              </a:solidFill>
            </a:endParaRPr>
          </a:p>
        </p:txBody>
      </p:sp>
      <p:sp>
        <p:nvSpPr>
          <p:cNvPr id="9" name="TextBox 8">
            <a:hlinkClick r:id="rId3" action="ppaction://hlinksldjump"/>
          </p:cNvPr>
          <p:cNvSpPr txBox="1"/>
          <p:nvPr/>
        </p:nvSpPr>
        <p:spPr>
          <a:xfrm>
            <a:off x="4932040" y="5982379"/>
            <a:ext cx="3744416" cy="461665"/>
          </a:xfrm>
          <a:prstGeom prst="rect">
            <a:avLst/>
          </a:prstGeom>
          <a:solidFill>
            <a:srgbClr val="FF0000"/>
          </a:solidFill>
        </p:spPr>
        <p:txBody>
          <a:bodyPr wrap="square" rtlCol="0">
            <a:spAutoFit/>
          </a:bodyPr>
          <a:lstStyle/>
          <a:p>
            <a:pPr algn="ctr"/>
            <a:r>
              <a:rPr lang="en-GB" sz="2400" dirty="0" smtClean="0">
                <a:solidFill>
                  <a:schemeClr val="bg1"/>
                </a:solidFill>
              </a:rPr>
              <a:t>Click to get back to the start</a:t>
            </a:r>
            <a:endParaRPr lang="en-GB" sz="2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4" y="332657"/>
            <a:ext cx="8208912" cy="4154984"/>
          </a:xfrm>
          <a:prstGeom prst="rect">
            <a:avLst/>
          </a:prstGeom>
          <a:solidFill>
            <a:srgbClr val="00863D"/>
          </a:solidFill>
        </p:spPr>
        <p:txBody>
          <a:bodyPr wrap="square" rtlCol="0">
            <a:spAutoFit/>
          </a:bodyPr>
          <a:lstStyle/>
          <a:p>
            <a:r>
              <a:rPr lang="en-GB" sz="2400" dirty="0" smtClean="0">
                <a:solidFill>
                  <a:schemeClr val="bg1"/>
                </a:solidFill>
              </a:rPr>
              <a:t>If the University approves your application for a Research Passport, agree that your activities will not affect patient care, and you do not already have a contract with the NHS, the NHS will give you a Letter of Access. </a:t>
            </a:r>
          </a:p>
          <a:p>
            <a:endParaRPr lang="en-GB" sz="2400" dirty="0">
              <a:solidFill>
                <a:schemeClr val="bg1"/>
              </a:solidFill>
            </a:endParaRPr>
          </a:p>
          <a:p>
            <a:r>
              <a:rPr lang="en-GB" sz="2400" dirty="0" smtClean="0">
                <a:solidFill>
                  <a:schemeClr val="bg1"/>
                </a:solidFill>
              </a:rPr>
              <a:t>This gives you permission to be on the NHS premises and to work there as a researcher on the specified research study.  </a:t>
            </a:r>
          </a:p>
          <a:p>
            <a:endParaRPr lang="en-GB" sz="2400" dirty="0">
              <a:solidFill>
                <a:schemeClr val="bg1"/>
              </a:solidFill>
            </a:endParaRPr>
          </a:p>
          <a:p>
            <a:r>
              <a:rPr lang="en-GB" sz="2400" dirty="0" smtClean="0">
                <a:solidFill>
                  <a:schemeClr val="bg1"/>
                </a:solidFill>
              </a:rPr>
              <a:t>As your employer, the University retains formal responsibility for your work. You will, of course, be expected to conduct yourself appropriately as a guest of the NHS.</a:t>
            </a:r>
            <a:endParaRPr lang="en-GB" sz="2400" dirty="0">
              <a:solidFill>
                <a:schemeClr val="bg1"/>
              </a:solidFill>
            </a:endParaRPr>
          </a:p>
        </p:txBody>
      </p:sp>
      <p:sp>
        <p:nvSpPr>
          <p:cNvPr id="9" name="TextBox 8"/>
          <p:cNvSpPr txBox="1"/>
          <p:nvPr/>
        </p:nvSpPr>
        <p:spPr>
          <a:xfrm>
            <a:off x="6372200" y="5631631"/>
            <a:ext cx="1944216" cy="461665"/>
          </a:xfrm>
          <a:prstGeom prst="rect">
            <a:avLst/>
          </a:prstGeom>
          <a:gradFill>
            <a:gsLst>
              <a:gs pos="0">
                <a:srgbClr val="03D4A8"/>
              </a:gs>
              <a:gs pos="25000">
                <a:srgbClr val="21D6E0"/>
              </a:gs>
              <a:gs pos="75000">
                <a:srgbClr val="0087E6"/>
              </a:gs>
              <a:gs pos="100000">
                <a:srgbClr val="005CBF"/>
              </a:gs>
            </a:gsLst>
            <a:lin ang="5400000" scaled="0"/>
          </a:gradFill>
        </p:spPr>
        <p:txBody>
          <a:bodyPr wrap="square" rtlCol="0">
            <a:spAutoFit/>
          </a:bodyPr>
          <a:lstStyle/>
          <a:p>
            <a:pPr algn="ctr"/>
            <a:r>
              <a:rPr lang="en-GB" sz="2400" dirty="0" smtClean="0">
                <a:solidFill>
                  <a:schemeClr val="bg1"/>
                </a:solidFill>
              </a:rPr>
              <a:t>You can start!</a:t>
            </a:r>
            <a:endParaRPr lang="en-GB" sz="2400" dirty="0">
              <a:solidFill>
                <a:schemeClr val="bg1"/>
              </a:solidFill>
            </a:endParaRPr>
          </a:p>
        </p:txBody>
      </p:sp>
      <p:sp>
        <p:nvSpPr>
          <p:cNvPr id="5" name="TextBox 4"/>
          <p:cNvSpPr txBox="1"/>
          <p:nvPr/>
        </p:nvSpPr>
        <p:spPr>
          <a:xfrm>
            <a:off x="2915816" y="5478323"/>
            <a:ext cx="2520280" cy="830997"/>
          </a:xfrm>
          <a:prstGeom prst="rect">
            <a:avLst/>
          </a:prstGeom>
          <a:solidFill>
            <a:srgbClr val="002060"/>
          </a:solidFill>
        </p:spPr>
        <p:txBody>
          <a:bodyPr wrap="square" rtlCol="0">
            <a:spAutoFit/>
          </a:bodyPr>
          <a:lstStyle/>
          <a:p>
            <a:r>
              <a:rPr lang="en-GB" sz="2400" dirty="0" smtClean="0">
                <a:solidFill>
                  <a:schemeClr val="bg1"/>
                </a:solidFill>
              </a:rPr>
              <a:t>Do you have a Letter of Access?</a:t>
            </a:r>
            <a:endParaRPr lang="en-GB" sz="2400" dirty="0">
              <a:solidFill>
                <a:schemeClr val="bg1"/>
              </a:solidFill>
            </a:endParaRPr>
          </a:p>
        </p:txBody>
      </p:sp>
      <p:sp>
        <p:nvSpPr>
          <p:cNvPr id="6" name="Down Arrow 5"/>
          <p:cNvSpPr/>
          <p:nvPr/>
        </p:nvSpPr>
        <p:spPr>
          <a:xfrm>
            <a:off x="3563888" y="4509120"/>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rot="16200000">
            <a:off x="5544108" y="5481228"/>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hlinkClick r:id="rId3" action="ppaction://hlinksldjump"/>
          </p:cNvPr>
          <p:cNvSpPr txBox="1"/>
          <p:nvPr/>
        </p:nvSpPr>
        <p:spPr>
          <a:xfrm>
            <a:off x="251520" y="5397023"/>
            <a:ext cx="2088232" cy="1200329"/>
          </a:xfrm>
          <a:prstGeom prst="rect">
            <a:avLst/>
          </a:prstGeom>
          <a:solidFill>
            <a:srgbClr val="FF0000"/>
          </a:solidFill>
        </p:spPr>
        <p:txBody>
          <a:bodyPr wrap="square" rtlCol="0">
            <a:spAutoFit/>
          </a:bodyPr>
          <a:lstStyle/>
          <a:p>
            <a:pPr algn="ctr"/>
            <a:r>
              <a:rPr lang="en-GB" sz="2400" dirty="0" smtClean="0">
                <a:solidFill>
                  <a:schemeClr val="bg1"/>
                </a:solidFill>
              </a:rPr>
              <a:t>Click to go back to the start</a:t>
            </a:r>
            <a:endParaRPr lang="en-GB" sz="24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1520" y="332657"/>
            <a:ext cx="8640960" cy="4401205"/>
          </a:xfrm>
          <a:prstGeom prst="rect">
            <a:avLst/>
          </a:prstGeom>
          <a:solidFill>
            <a:srgbClr val="00863D"/>
          </a:solidFill>
        </p:spPr>
        <p:txBody>
          <a:bodyPr wrap="square" rtlCol="0">
            <a:spAutoFit/>
          </a:bodyPr>
          <a:lstStyle/>
          <a:p>
            <a:r>
              <a:rPr lang="en-GB" sz="2400" dirty="0" smtClean="0">
                <a:solidFill>
                  <a:schemeClr val="bg1"/>
                </a:solidFill>
              </a:rPr>
              <a:t>If the University approve your application for a Research Passport  and consider that your activities may affect patient care, you will be issued with an Honorary Contract. </a:t>
            </a:r>
          </a:p>
          <a:p>
            <a:endParaRPr lang="en-GB" sz="800" dirty="0">
              <a:solidFill>
                <a:schemeClr val="bg1"/>
              </a:solidFill>
            </a:endParaRPr>
          </a:p>
          <a:p>
            <a:r>
              <a:rPr lang="en-GB" sz="2400" dirty="0" smtClean="0">
                <a:solidFill>
                  <a:schemeClr val="bg1"/>
                </a:solidFill>
              </a:rPr>
              <a:t>This gives you permission to be on the NHS premises and to work there as a researcher on the specified research study. The Honorary Contract does not include any payments.  </a:t>
            </a:r>
          </a:p>
          <a:p>
            <a:endParaRPr lang="en-GB" sz="800" dirty="0">
              <a:solidFill>
                <a:schemeClr val="bg1"/>
              </a:solidFill>
            </a:endParaRPr>
          </a:p>
          <a:p>
            <a:r>
              <a:rPr lang="en-GB" sz="2400" dirty="0" smtClean="0">
                <a:solidFill>
                  <a:schemeClr val="bg1"/>
                </a:solidFill>
              </a:rPr>
              <a:t>However, in addition to your obligations to the University as your substantive employer, the Honorary Contract recognises that you have become part of the clinical team and so the NHS also has responsibility to ensure that you enhance the quality of care provided to patients.</a:t>
            </a:r>
            <a:endParaRPr lang="en-GB" sz="2400" dirty="0">
              <a:solidFill>
                <a:schemeClr val="bg1"/>
              </a:solidFill>
            </a:endParaRPr>
          </a:p>
        </p:txBody>
      </p:sp>
      <p:sp>
        <p:nvSpPr>
          <p:cNvPr id="4" name="TextBox 3"/>
          <p:cNvSpPr txBox="1"/>
          <p:nvPr/>
        </p:nvSpPr>
        <p:spPr>
          <a:xfrm>
            <a:off x="6804248" y="5775647"/>
            <a:ext cx="1944216" cy="461665"/>
          </a:xfrm>
          <a:prstGeom prst="rect">
            <a:avLst/>
          </a:prstGeom>
          <a:gradFill>
            <a:gsLst>
              <a:gs pos="0">
                <a:srgbClr val="03D4A8"/>
              </a:gs>
              <a:gs pos="25000">
                <a:srgbClr val="21D6E0"/>
              </a:gs>
              <a:gs pos="75000">
                <a:srgbClr val="0087E6"/>
              </a:gs>
              <a:gs pos="100000">
                <a:srgbClr val="005CBF"/>
              </a:gs>
            </a:gsLst>
            <a:lin ang="5400000" scaled="0"/>
          </a:gradFill>
        </p:spPr>
        <p:txBody>
          <a:bodyPr wrap="square" rtlCol="0">
            <a:spAutoFit/>
          </a:bodyPr>
          <a:lstStyle/>
          <a:p>
            <a:pPr algn="ctr"/>
            <a:r>
              <a:rPr lang="en-GB" sz="2400" dirty="0" smtClean="0">
                <a:solidFill>
                  <a:schemeClr val="bg1"/>
                </a:solidFill>
              </a:rPr>
              <a:t>You can start!</a:t>
            </a:r>
            <a:endParaRPr lang="en-GB" sz="2400" dirty="0">
              <a:solidFill>
                <a:schemeClr val="bg1"/>
              </a:solidFill>
            </a:endParaRPr>
          </a:p>
        </p:txBody>
      </p:sp>
      <p:sp>
        <p:nvSpPr>
          <p:cNvPr id="5" name="TextBox 4"/>
          <p:cNvSpPr txBox="1"/>
          <p:nvPr/>
        </p:nvSpPr>
        <p:spPr>
          <a:xfrm>
            <a:off x="3203848" y="5559623"/>
            <a:ext cx="2736304" cy="830997"/>
          </a:xfrm>
          <a:prstGeom prst="rect">
            <a:avLst/>
          </a:prstGeom>
          <a:solidFill>
            <a:srgbClr val="002060"/>
          </a:solidFill>
        </p:spPr>
        <p:txBody>
          <a:bodyPr wrap="square" rtlCol="0">
            <a:spAutoFit/>
          </a:bodyPr>
          <a:lstStyle/>
          <a:p>
            <a:r>
              <a:rPr lang="en-GB" sz="2400" dirty="0" smtClean="0">
                <a:solidFill>
                  <a:schemeClr val="bg1"/>
                </a:solidFill>
              </a:rPr>
              <a:t>Do you have an Honorary Contract?</a:t>
            </a:r>
            <a:endParaRPr lang="en-GB" sz="2400" dirty="0">
              <a:solidFill>
                <a:schemeClr val="bg1"/>
              </a:solidFill>
            </a:endParaRPr>
          </a:p>
        </p:txBody>
      </p:sp>
      <p:sp>
        <p:nvSpPr>
          <p:cNvPr id="6" name="Down Arrow 5"/>
          <p:cNvSpPr/>
          <p:nvPr/>
        </p:nvSpPr>
        <p:spPr>
          <a:xfrm>
            <a:off x="3563888" y="4725144"/>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rot="16200000">
            <a:off x="5976156" y="5625245"/>
            <a:ext cx="720080" cy="7920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hlinkClick r:id="rId3" action="ppaction://hlinksldjump"/>
          </p:cNvPr>
          <p:cNvSpPr txBox="1"/>
          <p:nvPr/>
        </p:nvSpPr>
        <p:spPr>
          <a:xfrm>
            <a:off x="251520" y="5397023"/>
            <a:ext cx="2088232" cy="1200329"/>
          </a:xfrm>
          <a:prstGeom prst="rect">
            <a:avLst/>
          </a:prstGeom>
          <a:solidFill>
            <a:srgbClr val="FF0000"/>
          </a:solidFill>
        </p:spPr>
        <p:txBody>
          <a:bodyPr wrap="square" rtlCol="0">
            <a:spAutoFit/>
          </a:bodyPr>
          <a:lstStyle/>
          <a:p>
            <a:pPr algn="ctr"/>
            <a:r>
              <a:rPr lang="en-GB" sz="2400" dirty="0" smtClean="0">
                <a:solidFill>
                  <a:schemeClr val="bg1"/>
                </a:solidFill>
              </a:rPr>
              <a:t>Click to go back to the start</a:t>
            </a:r>
            <a:endParaRPr lang="en-GB" sz="2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4" y="260648"/>
            <a:ext cx="8208912" cy="3416320"/>
          </a:xfrm>
          <a:prstGeom prst="rect">
            <a:avLst/>
          </a:prstGeom>
          <a:solidFill>
            <a:srgbClr val="00863D"/>
          </a:solidFill>
        </p:spPr>
        <p:txBody>
          <a:bodyPr wrap="square" rtlCol="0">
            <a:spAutoFit/>
          </a:bodyPr>
          <a:lstStyle/>
          <a:p>
            <a:r>
              <a:rPr lang="en-GB" sz="2400" dirty="0" smtClean="0">
                <a:solidFill>
                  <a:schemeClr val="bg1"/>
                </a:solidFill>
              </a:rPr>
              <a:t>If you are not considered to be a researcher, there is no obligation to sign up to anything or get anyone else’s permission, apart from the invitation you have had from the CLAHRC-NDL staff.</a:t>
            </a:r>
          </a:p>
          <a:p>
            <a:endParaRPr lang="en-GB" sz="2400" dirty="0">
              <a:solidFill>
                <a:schemeClr val="bg1"/>
              </a:solidFill>
            </a:endParaRPr>
          </a:p>
          <a:p>
            <a:r>
              <a:rPr lang="en-GB" sz="2400" dirty="0" smtClean="0">
                <a:solidFill>
                  <a:schemeClr val="bg1"/>
                </a:solidFill>
              </a:rPr>
              <a:t>If you are involved on a regular basis, such as attending regular meetings of an Advisory Group, then you are encouraged to register as a Volunteer with the relevant NHS Trust. Registration may include obtaining a Criminal Records Bureau check.</a:t>
            </a:r>
          </a:p>
        </p:txBody>
      </p:sp>
      <p:sp>
        <p:nvSpPr>
          <p:cNvPr id="9" name="TextBox 8">
            <a:hlinkClick r:id="rId3" action="ppaction://hlinksldjump"/>
          </p:cNvPr>
          <p:cNvSpPr txBox="1"/>
          <p:nvPr/>
        </p:nvSpPr>
        <p:spPr>
          <a:xfrm>
            <a:off x="5724128" y="5661248"/>
            <a:ext cx="2952328" cy="830997"/>
          </a:xfrm>
          <a:prstGeom prst="rect">
            <a:avLst/>
          </a:prstGeom>
          <a:solidFill>
            <a:srgbClr val="FF0000"/>
          </a:solidFill>
        </p:spPr>
        <p:txBody>
          <a:bodyPr wrap="square" rtlCol="0">
            <a:spAutoFit/>
          </a:bodyPr>
          <a:lstStyle/>
          <a:p>
            <a:pPr algn="ctr"/>
            <a:r>
              <a:rPr lang="en-GB" sz="2400" dirty="0" smtClean="0">
                <a:solidFill>
                  <a:schemeClr val="bg1"/>
                </a:solidFill>
              </a:rPr>
              <a:t>Click to get back to the start</a:t>
            </a:r>
            <a:endParaRPr lang="en-GB" sz="2400" dirty="0">
              <a:solidFill>
                <a:schemeClr val="bg1"/>
              </a:solidFill>
            </a:endParaRPr>
          </a:p>
        </p:txBody>
      </p:sp>
      <p:sp>
        <p:nvSpPr>
          <p:cNvPr id="4" name="Down Arrow 3"/>
          <p:cNvSpPr/>
          <p:nvPr/>
        </p:nvSpPr>
        <p:spPr>
          <a:xfrm>
            <a:off x="1115616" y="3717032"/>
            <a:ext cx="720080" cy="151216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39552" y="5343599"/>
            <a:ext cx="1944216" cy="461665"/>
          </a:xfrm>
          <a:prstGeom prst="rect">
            <a:avLst/>
          </a:prstGeom>
          <a:gradFill>
            <a:gsLst>
              <a:gs pos="0">
                <a:srgbClr val="03D4A8"/>
              </a:gs>
              <a:gs pos="25000">
                <a:srgbClr val="21D6E0"/>
              </a:gs>
              <a:gs pos="75000">
                <a:srgbClr val="0087E6"/>
              </a:gs>
              <a:gs pos="100000">
                <a:srgbClr val="005CBF"/>
              </a:gs>
            </a:gsLst>
            <a:lin ang="5400000" scaled="0"/>
          </a:gradFill>
        </p:spPr>
        <p:txBody>
          <a:bodyPr wrap="square" rtlCol="0">
            <a:spAutoFit/>
          </a:bodyPr>
          <a:lstStyle/>
          <a:p>
            <a:pPr algn="ctr"/>
            <a:r>
              <a:rPr lang="en-GB" sz="2400" dirty="0" smtClean="0">
                <a:solidFill>
                  <a:schemeClr val="bg1"/>
                </a:solidFill>
              </a:rPr>
              <a:t>You can start!</a:t>
            </a:r>
            <a:endParaRPr lang="en-GB" sz="2400" dirty="0">
              <a:solidFill>
                <a:schemeClr val="bg1"/>
              </a:solidFill>
            </a:endParaRPr>
          </a:p>
        </p:txBody>
      </p:sp>
      <p:sp>
        <p:nvSpPr>
          <p:cNvPr id="6" name="TextBox 5">
            <a:hlinkClick r:id="rId4" action="ppaction://hlinksldjump"/>
          </p:cNvPr>
          <p:cNvSpPr txBox="1"/>
          <p:nvPr/>
        </p:nvSpPr>
        <p:spPr>
          <a:xfrm>
            <a:off x="5724128" y="3861048"/>
            <a:ext cx="2880320" cy="1569660"/>
          </a:xfrm>
          <a:prstGeom prst="rect">
            <a:avLst/>
          </a:prstGeom>
          <a:solidFill>
            <a:srgbClr val="FF0000"/>
          </a:solidFill>
        </p:spPr>
        <p:txBody>
          <a:bodyPr wrap="square" rtlCol="0">
            <a:spAutoFit/>
          </a:bodyPr>
          <a:lstStyle/>
          <a:p>
            <a:pPr algn="ctr"/>
            <a:r>
              <a:rPr lang="en-GB" sz="2400" dirty="0" smtClean="0">
                <a:solidFill>
                  <a:schemeClr val="bg1"/>
                </a:solidFill>
              </a:rPr>
              <a:t>Click for more information about registering as a volunteer</a:t>
            </a:r>
            <a:endParaRPr lang="en-GB" sz="24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4" y="260648"/>
            <a:ext cx="8208912" cy="3046988"/>
          </a:xfrm>
          <a:prstGeom prst="rect">
            <a:avLst/>
          </a:prstGeom>
          <a:solidFill>
            <a:srgbClr val="00863D"/>
          </a:solidFill>
        </p:spPr>
        <p:txBody>
          <a:bodyPr wrap="square" rtlCol="0">
            <a:spAutoFit/>
          </a:bodyPr>
          <a:lstStyle/>
          <a:p>
            <a:r>
              <a:rPr lang="en-GB" sz="2400" dirty="0" smtClean="0">
                <a:solidFill>
                  <a:schemeClr val="bg1"/>
                </a:solidFill>
              </a:rPr>
              <a:t>It is best to register as a volunteer at the NHS Trust where you will be involved. If your involvement is with CLAHRC-NDL, then  Nottinghamshire Healthcare NHS Trust is our host, and you can register there.</a:t>
            </a:r>
          </a:p>
          <a:p>
            <a:endParaRPr lang="en-GB" sz="2400" dirty="0" smtClean="0">
              <a:solidFill>
                <a:schemeClr val="bg1"/>
              </a:solidFill>
            </a:endParaRPr>
          </a:p>
          <a:p>
            <a:r>
              <a:rPr lang="en-GB" sz="2400" dirty="0" smtClean="0">
                <a:solidFill>
                  <a:schemeClr val="bg1"/>
                </a:solidFill>
              </a:rPr>
              <a:t>A Criminal Records Bureau check is needed if you are in any position of trust, especially if you are in touch with people who may be considered vulnerable. </a:t>
            </a:r>
          </a:p>
        </p:txBody>
      </p:sp>
      <p:sp>
        <p:nvSpPr>
          <p:cNvPr id="9" name="TextBox 8">
            <a:hlinkClick r:id="rId3" action="ppaction://hlinksldjump"/>
          </p:cNvPr>
          <p:cNvSpPr txBox="1"/>
          <p:nvPr/>
        </p:nvSpPr>
        <p:spPr>
          <a:xfrm>
            <a:off x="5724128" y="5661248"/>
            <a:ext cx="2952328" cy="830997"/>
          </a:xfrm>
          <a:prstGeom prst="rect">
            <a:avLst/>
          </a:prstGeom>
          <a:solidFill>
            <a:srgbClr val="FF0000"/>
          </a:solidFill>
        </p:spPr>
        <p:txBody>
          <a:bodyPr wrap="square" rtlCol="0">
            <a:spAutoFit/>
          </a:bodyPr>
          <a:lstStyle/>
          <a:p>
            <a:pPr algn="ctr"/>
            <a:r>
              <a:rPr lang="en-GB" sz="2400" dirty="0" smtClean="0">
                <a:solidFill>
                  <a:schemeClr val="bg1"/>
                </a:solidFill>
              </a:rPr>
              <a:t>Click to get back to the start</a:t>
            </a:r>
            <a:endParaRPr lang="en-GB" sz="2400" dirty="0">
              <a:solidFill>
                <a:schemeClr val="bg1"/>
              </a:solidFill>
            </a:endParaRPr>
          </a:p>
        </p:txBody>
      </p:sp>
      <p:sp>
        <p:nvSpPr>
          <p:cNvPr id="4" name="Down Arrow 3"/>
          <p:cNvSpPr/>
          <p:nvPr/>
        </p:nvSpPr>
        <p:spPr>
          <a:xfrm>
            <a:off x="1115616" y="3356992"/>
            <a:ext cx="720080" cy="187220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39552" y="5343599"/>
            <a:ext cx="1944216" cy="461665"/>
          </a:xfrm>
          <a:prstGeom prst="rect">
            <a:avLst/>
          </a:prstGeom>
          <a:gradFill>
            <a:gsLst>
              <a:gs pos="0">
                <a:srgbClr val="03D4A8"/>
              </a:gs>
              <a:gs pos="25000">
                <a:srgbClr val="21D6E0"/>
              </a:gs>
              <a:gs pos="75000">
                <a:srgbClr val="0087E6"/>
              </a:gs>
              <a:gs pos="100000">
                <a:srgbClr val="005CBF"/>
              </a:gs>
            </a:gsLst>
            <a:lin ang="5400000" scaled="0"/>
          </a:gradFill>
        </p:spPr>
        <p:txBody>
          <a:bodyPr wrap="square" rtlCol="0">
            <a:spAutoFit/>
          </a:bodyPr>
          <a:lstStyle/>
          <a:p>
            <a:pPr algn="ctr"/>
            <a:r>
              <a:rPr lang="en-GB" sz="2400" dirty="0" smtClean="0">
                <a:solidFill>
                  <a:schemeClr val="bg1"/>
                </a:solidFill>
              </a:rPr>
              <a:t>You can start!</a:t>
            </a:r>
            <a:endParaRPr lang="en-GB" sz="2400" dirty="0">
              <a:solidFill>
                <a:schemeClr val="bg1"/>
              </a:solidFill>
            </a:endParaRPr>
          </a:p>
        </p:txBody>
      </p:sp>
      <p:sp>
        <p:nvSpPr>
          <p:cNvPr id="8" name="TextBox 7"/>
          <p:cNvSpPr txBox="1"/>
          <p:nvPr/>
        </p:nvSpPr>
        <p:spPr>
          <a:xfrm>
            <a:off x="1619672" y="3759423"/>
            <a:ext cx="2088232" cy="461665"/>
          </a:xfrm>
          <a:prstGeom prst="rect">
            <a:avLst/>
          </a:prstGeom>
          <a:noFill/>
        </p:spPr>
        <p:txBody>
          <a:bodyPr wrap="square" rtlCol="0">
            <a:spAutoFit/>
          </a:bodyPr>
          <a:lstStyle/>
          <a:p>
            <a:pPr algn="r"/>
            <a:r>
              <a:rPr lang="en-GB" sz="2400" dirty="0" smtClean="0"/>
              <a:t>I’m registered!</a:t>
            </a: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788</Words>
  <Application>Microsoft Office PowerPoint</Application>
  <PresentationFormat>On-screen Show (4:3)</PresentationFormat>
  <Paragraphs>70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Bates</dc:creator>
  <cp:lastModifiedBy>Peter Bates</cp:lastModifiedBy>
  <cp:revision>5</cp:revision>
  <dcterms:created xsi:type="dcterms:W3CDTF">2011-10-14T12:27:07Z</dcterms:created>
  <dcterms:modified xsi:type="dcterms:W3CDTF">2012-01-14T11:15:33Z</dcterms:modified>
</cp:coreProperties>
</file>